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9" r:id="rId7"/>
    <p:sldId id="258"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00"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0711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7252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7080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3.m4a"/><Relationship Id="rId7" Type="http://schemas.openxmlformats.org/officeDocument/2006/relationships/image" Target="../media/image15.jpe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Andre Burton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sp>
        <p:nvSpPr>
          <p:cNvPr id="2" name="Google Shape;145;p1">
            <a:extLst>
              <a:ext uri="{FF2B5EF4-FFF2-40B4-BE49-F238E27FC236}">
                <a16:creationId xmlns:a16="http://schemas.microsoft.com/office/drawing/2014/main" id="{FE0A28B0-4A36-EFC5-FEC7-02212B44CDC8}"/>
              </a:ext>
            </a:extLst>
          </p:cNvPr>
          <p:cNvSpPr txBox="1">
            <a:spLocks/>
          </p:cNvSpPr>
          <p:nvPr/>
        </p:nvSpPr>
        <p:spPr>
          <a:xfrm>
            <a:off x="-64478" y="42421"/>
            <a:ext cx="1894280" cy="46753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355600" algn="ctr"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2pPr>
            <a:lvl3pPr marL="1371600" marR="0" lvl="2" indent="-342900" algn="ctr"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L="1828800" marR="0" lvl="3" indent="-33020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L="2286000" marR="0" lvl="4" indent="-33020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L="2743200" marR="0" lvl="5" indent="-33020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L="3200400" marR="0" lvl="6" indent="-33020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L="3657600" marR="0" lvl="7" indent="-33020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L="4114800" marR="0" lvl="8" indent="-33020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pPr marL="0" indent="0">
              <a:lnSpc>
                <a:spcPct val="70000"/>
              </a:lnSpc>
              <a:spcBef>
                <a:spcPts val="0"/>
              </a:spcBef>
              <a:buSzPts val="1850"/>
            </a:pPr>
            <a:r>
              <a:rPr lang="en-US" sz="1850" dirty="0"/>
              <a:t>CS 405</a:t>
            </a:r>
          </a:p>
          <a:p>
            <a:pPr marL="0" indent="0">
              <a:lnSpc>
                <a:spcPct val="70000"/>
              </a:lnSpc>
              <a:spcBef>
                <a:spcPts val="0"/>
              </a:spcBef>
              <a:buSzPts val="1850"/>
            </a:pPr>
            <a:r>
              <a:rPr lang="en-US" sz="1850" dirty="0"/>
              <a:t>18 April 2024</a:t>
            </a:r>
            <a:endParaRPr lang="en-US" dirty="0"/>
          </a:p>
          <a:p>
            <a:pPr marL="0" indent="0">
              <a:lnSpc>
                <a:spcPct val="70000"/>
              </a:lnSpc>
              <a:buSzPts val="1850"/>
            </a:pPr>
            <a:endParaRPr lang="en-US" sz="1850" i="1" dirty="0"/>
          </a:p>
        </p:txBody>
      </p:sp>
      <p:pic>
        <p:nvPicPr>
          <p:cNvPr id="34" name="Audio 33">
            <a:hlinkClick r:id="" action="ppaction://media"/>
            <a:extLst>
              <a:ext uri="{FF2B5EF4-FFF2-40B4-BE49-F238E27FC236}">
                <a16:creationId xmlns:a16="http://schemas.microsoft.com/office/drawing/2014/main" id="{BFCBE876-E791-B8AE-E282-FEB8FE907DC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620"/>
    </mc:Choice>
    <mc:Fallback>
      <p:transition spd="slow" advTm="20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#3</a:t>
            </a:r>
            <a:endParaRPr dirty="0"/>
          </a:p>
        </p:txBody>
      </p:sp>
      <p:sp>
        <p:nvSpPr>
          <p:cNvPr id="196" name="Google Shape;196;g9504e29505_0_0"/>
          <p:cNvSpPr txBox="1">
            <a:spLocks noGrp="1"/>
          </p:cNvSpPr>
          <p:nvPr>
            <p:ph type="body" idx="1"/>
          </p:nvPr>
        </p:nvSpPr>
        <p:spPr>
          <a:xfrm>
            <a:off x="685800" y="2194560"/>
            <a:ext cx="5410200" cy="4024200"/>
          </a:xfrm>
          <a:prstGeom prst="rect">
            <a:avLst/>
          </a:prstGeom>
          <a:noFill/>
          <a:ln>
            <a:noFill/>
          </a:ln>
        </p:spPr>
        <p:txBody>
          <a:bodyPr spcFirstLastPara="1" wrap="square" lIns="91425" tIns="45700" rIns="91425" bIns="45700" anchor="t" anchorCtr="0">
            <a:noAutofit/>
          </a:bodyPr>
          <a:lstStyle/>
          <a:p>
            <a:pPr marL="342900" lvl="0" algn="l" rtl="0">
              <a:lnSpc>
                <a:spcPct val="90000"/>
              </a:lnSpc>
              <a:spcBef>
                <a:spcPts val="1000"/>
              </a:spcBef>
              <a:spcAft>
                <a:spcPts val="0"/>
              </a:spcAft>
              <a:buSzPts val="1800"/>
              <a:buFontTx/>
              <a:buChar char="-"/>
            </a:pPr>
            <a:r>
              <a:rPr lang="en-US" dirty="0"/>
              <a:t>This test checks for the size is greater or equal to the initial size</a:t>
            </a:r>
          </a:p>
          <a:p>
            <a:pPr marL="342900" lvl="0" algn="l" rtl="0">
              <a:lnSpc>
                <a:spcPct val="90000"/>
              </a:lnSpc>
              <a:spcBef>
                <a:spcPts val="1000"/>
              </a:spcBef>
              <a:spcAft>
                <a:spcPts val="0"/>
              </a:spcAft>
              <a:buSzPts val="1800"/>
              <a:buFontTx/>
              <a:buChar char="-"/>
            </a:pPr>
            <a:r>
              <a:rPr lang="en-US" dirty="0"/>
              <a:t>This is a good test different numbers which software programmers may use in their software.</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B808EB91-549D-B435-C49E-490E40A366B6}"/>
              </a:ext>
            </a:extLst>
          </p:cNvPr>
          <p:cNvPicPr>
            <a:picLocks noChangeAspect="1"/>
          </p:cNvPicPr>
          <p:nvPr/>
        </p:nvPicPr>
        <p:blipFill>
          <a:blip r:embed="rId7"/>
          <a:stretch>
            <a:fillRect/>
          </a:stretch>
        </p:blipFill>
        <p:spPr>
          <a:xfrm>
            <a:off x="6014847" y="1871477"/>
            <a:ext cx="5645440" cy="2521080"/>
          </a:xfrm>
          <a:prstGeom prst="rect">
            <a:avLst/>
          </a:prstGeom>
        </p:spPr>
      </p:pic>
      <p:pic>
        <p:nvPicPr>
          <p:cNvPr id="5" name="Picture 4">
            <a:extLst>
              <a:ext uri="{FF2B5EF4-FFF2-40B4-BE49-F238E27FC236}">
                <a16:creationId xmlns:a16="http://schemas.microsoft.com/office/drawing/2014/main" id="{E5EB61C4-3650-8843-A60B-A951966CF1E2}"/>
              </a:ext>
            </a:extLst>
          </p:cNvPr>
          <p:cNvPicPr>
            <a:picLocks noChangeAspect="1"/>
          </p:cNvPicPr>
          <p:nvPr/>
        </p:nvPicPr>
        <p:blipFill>
          <a:blip r:embed="rId8"/>
          <a:stretch>
            <a:fillRect/>
          </a:stretch>
        </p:blipFill>
        <p:spPr>
          <a:xfrm>
            <a:off x="6096000" y="4472549"/>
            <a:ext cx="5188217" cy="368319"/>
          </a:xfrm>
          <a:prstGeom prst="rect">
            <a:avLst/>
          </a:prstGeom>
        </p:spPr>
      </p:pic>
      <p:pic>
        <p:nvPicPr>
          <p:cNvPr id="4" name="Audio 3">
            <a:hlinkClick r:id="" action="ppaction://media"/>
            <a:extLst>
              <a:ext uri="{FF2B5EF4-FFF2-40B4-BE49-F238E27FC236}">
                <a16:creationId xmlns:a16="http://schemas.microsoft.com/office/drawing/2014/main" id="{09DC4D45-2A01-5DC8-1E7F-86AB417CAF7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434043390"/>
      </p:ext>
    </p:extLst>
  </p:cSld>
  <p:clrMapOvr>
    <a:masterClrMapping/>
  </p:clrMapOvr>
  <mc:AlternateContent xmlns:mc="http://schemas.openxmlformats.org/markup-compatibility/2006">
    <mc:Choice xmlns:p14="http://schemas.microsoft.com/office/powerpoint/2010/main" Requires="p14">
      <p:transition spd="slow" p14:dur="2000" advTm="29918"/>
    </mc:Choice>
    <mc:Fallback>
      <p:transition spd="slow" advTm="29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#4</a:t>
            </a:r>
            <a:endParaRPr dirty="0"/>
          </a:p>
        </p:txBody>
      </p:sp>
      <p:sp>
        <p:nvSpPr>
          <p:cNvPr id="196" name="Google Shape;196;g9504e29505_0_0"/>
          <p:cNvSpPr txBox="1">
            <a:spLocks noGrp="1"/>
          </p:cNvSpPr>
          <p:nvPr>
            <p:ph type="body" idx="1"/>
          </p:nvPr>
        </p:nvSpPr>
        <p:spPr>
          <a:xfrm>
            <a:off x="6599954" y="2246441"/>
            <a:ext cx="5410200" cy="4024200"/>
          </a:xfrm>
          <a:prstGeom prst="rect">
            <a:avLst/>
          </a:prstGeom>
          <a:noFill/>
          <a:ln>
            <a:noFill/>
          </a:ln>
        </p:spPr>
        <p:txBody>
          <a:bodyPr spcFirstLastPara="1" wrap="square" lIns="91425" tIns="45700" rIns="91425" bIns="45700" anchor="t" anchorCtr="0">
            <a:noAutofit/>
          </a:bodyPr>
          <a:lstStyle/>
          <a:p>
            <a:pPr marL="342900" lvl="0" algn="l" rtl="0">
              <a:lnSpc>
                <a:spcPct val="90000"/>
              </a:lnSpc>
              <a:spcBef>
                <a:spcPts val="1000"/>
              </a:spcBef>
              <a:spcAft>
                <a:spcPts val="0"/>
              </a:spcAft>
              <a:buSzPts val="1800"/>
              <a:buFontTx/>
              <a:buChar char="-"/>
            </a:pPr>
            <a:r>
              <a:rPr lang="en-US" dirty="0"/>
              <a:t>This is a test to check that an exception is thrown when calling out of bounds information</a:t>
            </a:r>
          </a:p>
          <a:p>
            <a:pPr marL="342900" lvl="0" algn="l" rtl="0">
              <a:lnSpc>
                <a:spcPct val="90000"/>
              </a:lnSpc>
              <a:spcBef>
                <a:spcPts val="1000"/>
              </a:spcBef>
              <a:spcAft>
                <a:spcPts val="0"/>
              </a:spcAft>
              <a:buSzPts val="1800"/>
              <a:buFontTx/>
              <a:buChar char="-"/>
            </a:pPr>
            <a:r>
              <a:rPr lang="en-US" dirty="0"/>
              <a:t>This is what is called a negative test which make sure the program throws the right exception when there is an error</a:t>
            </a:r>
          </a:p>
          <a:p>
            <a:pPr marL="342900" lvl="0" algn="l" rtl="0">
              <a:lnSpc>
                <a:spcPct val="90000"/>
              </a:lnSpc>
              <a:spcBef>
                <a:spcPts val="1000"/>
              </a:spcBef>
              <a:spcAft>
                <a:spcPts val="0"/>
              </a:spcAft>
              <a:buSzPts val="1800"/>
              <a:buFontTx/>
              <a:buChar char="-"/>
            </a:pPr>
            <a:r>
              <a:rPr lang="en-US" dirty="0"/>
              <a:t>This is just as important as positive tests as it verifies the program's ability to output the right information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284FC1AD-8A70-3A9C-E60B-87DE5389B40D}"/>
              </a:ext>
            </a:extLst>
          </p:cNvPr>
          <p:cNvPicPr>
            <a:picLocks noChangeAspect="1"/>
          </p:cNvPicPr>
          <p:nvPr/>
        </p:nvPicPr>
        <p:blipFill>
          <a:blip r:embed="rId7"/>
          <a:stretch>
            <a:fillRect/>
          </a:stretch>
        </p:blipFill>
        <p:spPr>
          <a:xfrm>
            <a:off x="486646" y="2870144"/>
            <a:ext cx="5524784" cy="1625684"/>
          </a:xfrm>
          <a:prstGeom prst="rect">
            <a:avLst/>
          </a:prstGeom>
        </p:spPr>
      </p:pic>
      <p:pic>
        <p:nvPicPr>
          <p:cNvPr id="5" name="Picture 4">
            <a:extLst>
              <a:ext uri="{FF2B5EF4-FFF2-40B4-BE49-F238E27FC236}">
                <a16:creationId xmlns:a16="http://schemas.microsoft.com/office/drawing/2014/main" id="{CAF61A78-7E6F-9DEA-AEDB-8E24EF24A0A5}"/>
              </a:ext>
            </a:extLst>
          </p:cNvPr>
          <p:cNvPicPr>
            <a:picLocks noChangeAspect="1"/>
          </p:cNvPicPr>
          <p:nvPr/>
        </p:nvPicPr>
        <p:blipFill>
          <a:blip r:embed="rId8"/>
          <a:stretch>
            <a:fillRect/>
          </a:stretch>
        </p:blipFill>
        <p:spPr>
          <a:xfrm>
            <a:off x="45298" y="4625994"/>
            <a:ext cx="6407479" cy="349268"/>
          </a:xfrm>
          <a:prstGeom prst="rect">
            <a:avLst/>
          </a:prstGeom>
        </p:spPr>
      </p:pic>
      <p:pic>
        <p:nvPicPr>
          <p:cNvPr id="4" name="Audio 3">
            <a:hlinkClick r:id="" action="ppaction://media"/>
            <a:extLst>
              <a:ext uri="{FF2B5EF4-FFF2-40B4-BE49-F238E27FC236}">
                <a16:creationId xmlns:a16="http://schemas.microsoft.com/office/drawing/2014/main" id="{658DC739-7329-739E-D4B2-865DC40A638A}"/>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136376432"/>
      </p:ext>
    </p:extLst>
  </p:cSld>
  <p:clrMapOvr>
    <a:masterClrMapping/>
  </p:clrMapOvr>
  <mc:AlternateContent xmlns:mc="http://schemas.openxmlformats.org/markup-compatibility/2006">
    <mc:Choice xmlns:p14="http://schemas.microsoft.com/office/powerpoint/2010/main" Requires="p14">
      <p:transition spd="slow" p14:dur="2000" advTm="71808"/>
    </mc:Choice>
    <mc:Fallback>
      <p:transition spd="slow" advTm="71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4901609" y="2215595"/>
            <a:ext cx="6395631" cy="3224931"/>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Google Shape;196;g9504e29505_0_0">
            <a:extLst>
              <a:ext uri="{FF2B5EF4-FFF2-40B4-BE49-F238E27FC236}">
                <a16:creationId xmlns:a16="http://schemas.microsoft.com/office/drawing/2014/main" id="{DA5794CE-70BE-6D7E-FFE2-7CFF34B04002}"/>
              </a:ext>
            </a:extLst>
          </p:cNvPr>
          <p:cNvSpPr txBox="1">
            <a:spLocks/>
          </p:cNvSpPr>
          <p:nvPr/>
        </p:nvSpPr>
        <p:spPr>
          <a:xfrm>
            <a:off x="249639" y="1929811"/>
            <a:ext cx="4424916" cy="43740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342900">
              <a:buFontTx/>
              <a:buChar char="-"/>
            </a:pPr>
            <a:r>
              <a:rPr lang="en-US" dirty="0"/>
              <a:t>Automation is an important part in testing and ensuring thorough testing is completed. </a:t>
            </a:r>
          </a:p>
          <a:p>
            <a:pPr marL="342900">
              <a:buFontTx/>
              <a:buChar char="-"/>
            </a:pPr>
            <a:r>
              <a:rPr lang="en-US" dirty="0"/>
              <a:t>Proper enforcement of automation can make development quicker and ensure all possible vulnerabilities have been tested and fixed.</a:t>
            </a:r>
          </a:p>
          <a:p>
            <a:pPr marL="342900">
              <a:buFontTx/>
              <a:buChar char="-"/>
            </a:pPr>
            <a:r>
              <a:rPr lang="en-US" dirty="0"/>
              <a:t>The chart to the right shows the cycle of automation in software and key aspects to each step</a:t>
            </a:r>
          </a:p>
        </p:txBody>
      </p:sp>
      <p:pic>
        <p:nvPicPr>
          <p:cNvPr id="4" name="Audio 3">
            <a:hlinkClick r:id="" action="ppaction://media"/>
            <a:extLst>
              <a:ext uri="{FF2B5EF4-FFF2-40B4-BE49-F238E27FC236}">
                <a16:creationId xmlns:a16="http://schemas.microsoft.com/office/drawing/2014/main" id="{BB0EF2FA-C62E-0DCA-032D-11FBBF8780C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361"/>
    </mc:Choice>
    <mc:Fallback>
      <p:transition spd="slow" advTm="48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704214" y="278396"/>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190499" y="2778072"/>
            <a:ext cx="54102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DevSecOps is built onto the DevOps pipeline which builds security procedures into every step of the DevOps pipelines</a:t>
            </a:r>
            <a:endParaRPr dirty="0"/>
          </a:p>
          <a:p>
            <a:pPr marL="685800" lvl="1" indent="-228600" algn="l" rtl="0">
              <a:lnSpc>
                <a:spcPct val="90000"/>
              </a:lnSpc>
              <a:spcBef>
                <a:spcPts val="500"/>
              </a:spcBef>
              <a:spcAft>
                <a:spcPts val="0"/>
              </a:spcAft>
              <a:buClr>
                <a:schemeClr val="lt1"/>
              </a:buClr>
              <a:buSzPts val="2000"/>
              <a:buChar char="•"/>
            </a:pPr>
            <a:r>
              <a:rPr lang="en-US" dirty="0"/>
              <a:t>There are many benefits of using DevSecOps which include reduced costs, higher software security protection, faster development, better testing options, and easier monitoring and logging</a:t>
            </a:r>
          </a:p>
          <a:p>
            <a:pPr marL="685800" lvl="1" indent="-228600" algn="l" rtl="0">
              <a:lnSpc>
                <a:spcPct val="90000"/>
              </a:lnSpc>
              <a:spcBef>
                <a:spcPts val="500"/>
              </a:spcBef>
              <a:spcAft>
                <a:spcPts val="0"/>
              </a:spcAft>
              <a:buClr>
                <a:schemeClr val="lt1"/>
              </a:buClr>
              <a:buSzPts val="2000"/>
              <a:buChar char="•"/>
            </a:pPr>
            <a:r>
              <a:rPr lang="en-US" dirty="0"/>
              <a:t>All developers should be using this pipeline to increase productivity and security of there software products </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26" name="Picture 2" descr="DevSecOps Pipeline - A Complete Overview | 2022">
            <a:extLst>
              <a:ext uri="{FF2B5EF4-FFF2-40B4-BE49-F238E27FC236}">
                <a16:creationId xmlns:a16="http://schemas.microsoft.com/office/drawing/2014/main" id="{41DDC8B1-9028-B2C7-083C-AE95C10134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1732" y="192557"/>
            <a:ext cx="3747977" cy="249865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10;p10">
            <a:extLst>
              <a:ext uri="{FF2B5EF4-FFF2-40B4-BE49-F238E27FC236}">
                <a16:creationId xmlns:a16="http://schemas.microsoft.com/office/drawing/2014/main" id="{506C88BE-B344-8165-60CD-B81E3E141390}"/>
              </a:ext>
            </a:extLst>
          </p:cNvPr>
          <p:cNvSpPr txBox="1">
            <a:spLocks/>
          </p:cNvSpPr>
          <p:nvPr/>
        </p:nvSpPr>
        <p:spPr>
          <a:xfrm>
            <a:off x="5760188" y="1653363"/>
            <a:ext cx="5698033" cy="18492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685800" lvl="1" indent="-228600">
              <a:buSzPts val="2000"/>
            </a:pPr>
            <a:r>
              <a:rPr lang="en-US" sz="1400" dirty="0"/>
              <a:t>There are many tools to use, one of those being CPP checker, where an example is shown below</a:t>
            </a:r>
          </a:p>
          <a:p>
            <a:pPr marL="685800" lvl="1" indent="-228600">
              <a:buSzPts val="2000"/>
            </a:pPr>
            <a:r>
              <a:rPr lang="en-US" sz="1400" dirty="0"/>
              <a:t>CPP checker would be sued in the code review/static analysis part of the DevSecOps pipeline </a:t>
            </a:r>
          </a:p>
          <a:p>
            <a:pPr marL="685800" lvl="1" indent="-228600">
              <a:buSzPts val="2000"/>
            </a:pPr>
            <a:r>
              <a:rPr lang="en-US" sz="1400" dirty="0"/>
              <a:t>Some other tools that are available include </a:t>
            </a:r>
            <a:r>
              <a:rPr lang="en-US" sz="1400" dirty="0" err="1"/>
              <a:t>Trivy</a:t>
            </a:r>
            <a:r>
              <a:rPr lang="en-US" sz="1400" dirty="0"/>
              <a:t>, </a:t>
            </a:r>
            <a:r>
              <a:rPr lang="en-US" sz="1400" dirty="0" err="1"/>
              <a:t>Instruder</a:t>
            </a:r>
            <a:r>
              <a:rPr lang="en-US" sz="1400" dirty="0"/>
              <a:t>, GitLab SAST templates, and many more providing different areas of testing and tools to help developers create secure and efficient software.</a:t>
            </a:r>
          </a:p>
        </p:txBody>
      </p:sp>
      <p:pic>
        <p:nvPicPr>
          <p:cNvPr id="4" name="Picture 3" descr="A screenshot of a computer&#10;&#10;Description automatically generated">
            <a:extLst>
              <a:ext uri="{FF2B5EF4-FFF2-40B4-BE49-F238E27FC236}">
                <a16:creationId xmlns:a16="http://schemas.microsoft.com/office/drawing/2014/main" id="{9C8625FE-F8C2-24A9-0844-3936754525D8}"/>
              </a:ext>
            </a:extLst>
          </p:cNvPr>
          <p:cNvPicPr>
            <a:picLocks noChangeAspect="1"/>
          </p:cNvPicPr>
          <p:nvPr/>
        </p:nvPicPr>
        <p:blipFill>
          <a:blip r:embed="rId8"/>
          <a:stretch>
            <a:fillRect/>
          </a:stretch>
        </p:blipFill>
        <p:spPr>
          <a:xfrm>
            <a:off x="6291072" y="3666480"/>
            <a:ext cx="5215128" cy="2759392"/>
          </a:xfrm>
          <a:prstGeom prst="rect">
            <a:avLst/>
          </a:prstGeom>
        </p:spPr>
      </p:pic>
      <p:pic>
        <p:nvPicPr>
          <p:cNvPr id="5" name="Audio 4">
            <a:hlinkClick r:id="" action="ppaction://media"/>
            <a:extLst>
              <a:ext uri="{FF2B5EF4-FFF2-40B4-BE49-F238E27FC236}">
                <a16:creationId xmlns:a16="http://schemas.microsoft.com/office/drawing/2014/main" id="{E83C4F85-FA8F-C1FD-ECA5-9A43B0FA3F26}"/>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375"/>
    </mc:Choice>
    <mc:Fallback>
      <p:transition spd="slow" advTm="115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568842" y="1416937"/>
            <a:ext cx="5831958" cy="5270942"/>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000"/>
              <a:buChar char="•"/>
            </a:pPr>
            <a:r>
              <a:rPr lang="en-US" sz="2000" b="1" dirty="0"/>
              <a:t>Act Now </a:t>
            </a:r>
            <a:r>
              <a:rPr lang="en-US" sz="2000" dirty="0"/>
              <a:t>– </a:t>
            </a:r>
          </a:p>
          <a:p>
            <a:pPr marL="228600" lvl="0" indent="-228600" algn="l" rtl="0">
              <a:lnSpc>
                <a:spcPct val="90000"/>
              </a:lnSpc>
              <a:spcBef>
                <a:spcPts val="0"/>
              </a:spcBef>
              <a:spcAft>
                <a:spcPts val="0"/>
              </a:spcAft>
              <a:buClr>
                <a:schemeClr val="lt1"/>
              </a:buClr>
              <a:buSzPts val="2000"/>
              <a:buChar char="•"/>
            </a:pPr>
            <a:r>
              <a:rPr lang="en-US" sz="2000" u="sng" dirty="0"/>
              <a:t>Cons: </a:t>
            </a:r>
            <a:r>
              <a:rPr lang="en-US" sz="2000" dirty="0"/>
              <a:t>increased upfront cost to implement new security features; increased time to teach developers how to implement and use the security features and testing; may need to upgrade hardware such as servers and computer to keep up with new software.</a:t>
            </a:r>
          </a:p>
          <a:p>
            <a:pPr marL="228600" lvl="0" indent="-228600" algn="l" rtl="0">
              <a:lnSpc>
                <a:spcPct val="90000"/>
              </a:lnSpc>
              <a:spcBef>
                <a:spcPts val="0"/>
              </a:spcBef>
              <a:spcAft>
                <a:spcPts val="0"/>
              </a:spcAft>
              <a:buClr>
                <a:schemeClr val="lt1"/>
              </a:buClr>
              <a:buSzPts val="2000"/>
              <a:buChar char="•"/>
            </a:pPr>
            <a:r>
              <a:rPr lang="en-US" sz="2000" u="sng" dirty="0"/>
              <a:t>Pros: </a:t>
            </a:r>
            <a:r>
              <a:rPr lang="en-US" sz="2000" dirty="0"/>
              <a:t>reduced risks; more knowledgeable and advanced software developers; reduced cost from potential of real attacks; new implementation of automation can reduce testing times and increase efficiency.</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b="1" dirty="0"/>
              <a:t>Wait – </a:t>
            </a:r>
          </a:p>
          <a:p>
            <a:pPr marL="228600" lvl="0" indent="-228600" algn="l" rtl="0">
              <a:lnSpc>
                <a:spcPct val="90000"/>
              </a:lnSpc>
              <a:spcBef>
                <a:spcPts val="0"/>
              </a:spcBef>
              <a:spcAft>
                <a:spcPts val="0"/>
              </a:spcAft>
              <a:buClr>
                <a:schemeClr val="lt1"/>
              </a:buClr>
              <a:buSzPts val="2000"/>
              <a:buChar char="•"/>
            </a:pPr>
            <a:r>
              <a:rPr lang="en-US" sz="2000" u="sng" dirty="0"/>
              <a:t>Cons: </a:t>
            </a:r>
            <a:r>
              <a:rPr lang="en-US" sz="2000" dirty="0"/>
              <a:t>risk of stolen user and company information which can cost a great amount of money to recover from; extra time to test.</a:t>
            </a:r>
          </a:p>
          <a:p>
            <a:pPr marL="228600" lvl="0" indent="-228600" algn="l" rtl="0">
              <a:lnSpc>
                <a:spcPct val="90000"/>
              </a:lnSpc>
              <a:spcBef>
                <a:spcPts val="0"/>
              </a:spcBef>
              <a:spcAft>
                <a:spcPts val="0"/>
              </a:spcAft>
              <a:buClr>
                <a:schemeClr val="lt1"/>
              </a:buClr>
              <a:buSzPts val="2000"/>
              <a:buChar char="•"/>
            </a:pPr>
            <a:r>
              <a:rPr lang="en-US" sz="2000" u="sng" dirty="0"/>
              <a:t>Pros:</a:t>
            </a:r>
            <a:r>
              <a:rPr lang="en-US" sz="2000" dirty="0"/>
              <a:t> lower hardware cost as old equipment will work; lower costs for less experience developers.</a:t>
            </a:r>
            <a:endParaRPr sz="2400" u="sng"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17;p11">
            <a:extLst>
              <a:ext uri="{FF2B5EF4-FFF2-40B4-BE49-F238E27FC236}">
                <a16:creationId xmlns:a16="http://schemas.microsoft.com/office/drawing/2014/main" id="{A3983894-7885-AC5A-D174-5FBFED238243}"/>
              </a:ext>
            </a:extLst>
          </p:cNvPr>
          <p:cNvSpPr txBox="1">
            <a:spLocks/>
          </p:cNvSpPr>
          <p:nvPr/>
        </p:nvSpPr>
        <p:spPr>
          <a:xfrm>
            <a:off x="6602818" y="2399045"/>
            <a:ext cx="5261530" cy="527094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spcBef>
                <a:spcPts val="0"/>
              </a:spcBef>
              <a:buSzPts val="2000"/>
              <a:buNone/>
            </a:pPr>
            <a:r>
              <a:rPr lang="en-US" sz="2000" b="1" dirty="0"/>
              <a:t>Examples: of companies who lost money from data breach fines, penalties, and settlements</a:t>
            </a:r>
            <a:endParaRPr lang="en-US" sz="2000" b="1" u="sng" dirty="0"/>
          </a:p>
          <a:p>
            <a:pPr marL="228600" indent="-228600" algn="ctr">
              <a:lnSpc>
                <a:spcPct val="200000"/>
              </a:lnSpc>
              <a:spcBef>
                <a:spcPts val="0"/>
              </a:spcBef>
              <a:buSzPts val="2000"/>
            </a:pPr>
            <a:r>
              <a:rPr lang="en-US" sz="2000" dirty="0"/>
              <a:t>Amazon Lost 877 Million</a:t>
            </a:r>
          </a:p>
          <a:p>
            <a:pPr marL="228600" indent="-228600" algn="ctr">
              <a:lnSpc>
                <a:spcPct val="200000"/>
              </a:lnSpc>
              <a:spcBef>
                <a:spcPts val="0"/>
              </a:spcBef>
              <a:buSzPts val="2000"/>
            </a:pPr>
            <a:r>
              <a:rPr lang="en-US" sz="2000" dirty="0"/>
              <a:t>Equifax lost 575 Million</a:t>
            </a:r>
          </a:p>
          <a:p>
            <a:pPr marL="228600" indent="-228600" algn="ctr">
              <a:lnSpc>
                <a:spcPct val="200000"/>
              </a:lnSpc>
              <a:spcBef>
                <a:spcPts val="0"/>
              </a:spcBef>
              <a:buSzPts val="2000"/>
            </a:pPr>
            <a:r>
              <a:rPr lang="en-US" sz="2000" dirty="0"/>
              <a:t>Instagram lost 403 Million</a:t>
            </a:r>
          </a:p>
          <a:p>
            <a:pPr marL="228600" indent="-228600" algn="ctr">
              <a:lnSpc>
                <a:spcPct val="200000"/>
              </a:lnSpc>
              <a:spcBef>
                <a:spcPts val="0"/>
              </a:spcBef>
              <a:buSzPts val="2000"/>
            </a:pPr>
            <a:r>
              <a:rPr lang="en-US" sz="2000" dirty="0"/>
              <a:t>TikTok Lost 370 Million</a:t>
            </a:r>
            <a:endParaRPr lang="en-US" sz="2400" dirty="0"/>
          </a:p>
        </p:txBody>
      </p:sp>
      <p:pic>
        <p:nvPicPr>
          <p:cNvPr id="4" name="Audio 3">
            <a:hlinkClick r:id="" action="ppaction://media"/>
            <a:extLst>
              <a:ext uri="{FF2B5EF4-FFF2-40B4-BE49-F238E27FC236}">
                <a16:creationId xmlns:a16="http://schemas.microsoft.com/office/drawing/2014/main" id="{B1F903A6-F85B-5DB4-AC82-0A4DDED0C71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4823"/>
    </mc:Choice>
    <mc:Fallback>
      <p:transition spd="slow" advTm="174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914400" lvl="2" indent="0" algn="ctr" rtl="0">
              <a:lnSpc>
                <a:spcPct val="90000"/>
              </a:lnSpc>
              <a:spcBef>
                <a:spcPts val="0"/>
              </a:spcBef>
              <a:spcAft>
                <a:spcPts val="0"/>
              </a:spcAft>
              <a:buClr>
                <a:schemeClr val="lt1"/>
              </a:buClr>
              <a:buSzPts val="1800"/>
              <a:buNone/>
            </a:pPr>
            <a:r>
              <a:rPr lang="en-US" sz="2400" dirty="0"/>
              <a:t>After reviewing the analysis of the existing security policy these are the recommendations to reduce possible future issues.</a:t>
            </a:r>
          </a:p>
          <a:p>
            <a:pPr marL="914400" lvl="2" indent="0" algn="l" rtl="0">
              <a:lnSpc>
                <a:spcPct val="90000"/>
              </a:lnSpc>
              <a:spcBef>
                <a:spcPts val="0"/>
              </a:spcBef>
              <a:spcAft>
                <a:spcPts val="0"/>
              </a:spcAft>
              <a:buClr>
                <a:schemeClr val="lt1"/>
              </a:buClr>
              <a:buSzPts val="1800"/>
              <a:buNone/>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Immediate implementation of DevSecOps</a:t>
            </a:r>
          </a:p>
          <a:p>
            <a:pPr marL="1143000" lvl="2" indent="-228600" algn="l" rtl="0">
              <a:lnSpc>
                <a:spcPct val="90000"/>
              </a:lnSpc>
              <a:spcBef>
                <a:spcPts val="0"/>
              </a:spcBef>
              <a:spcAft>
                <a:spcPts val="0"/>
              </a:spcAft>
              <a:buClr>
                <a:schemeClr val="lt1"/>
              </a:buClr>
              <a:buSzPts val="1800"/>
              <a:buChar char="•"/>
            </a:pPr>
            <a:r>
              <a:rPr lang="en-US" sz="2400" dirty="0"/>
              <a:t>Immediate training of all software developers on new security standards</a:t>
            </a:r>
          </a:p>
          <a:p>
            <a:pPr marL="1143000" lvl="2" indent="-228600" algn="l" rtl="0">
              <a:lnSpc>
                <a:spcPct val="90000"/>
              </a:lnSpc>
              <a:spcBef>
                <a:spcPts val="0"/>
              </a:spcBef>
              <a:spcAft>
                <a:spcPts val="0"/>
              </a:spcAft>
              <a:buClr>
                <a:schemeClr val="lt1"/>
              </a:buClr>
              <a:buSzPts val="1800"/>
              <a:buChar char="•"/>
            </a:pPr>
            <a:r>
              <a:rPr lang="en-US" sz="2400" dirty="0"/>
              <a:t>A complete review of all software and a list of more important to least important to secure</a:t>
            </a:r>
          </a:p>
          <a:p>
            <a:pPr marL="1143000" lvl="2" indent="-228600" algn="l" rtl="0">
              <a:lnSpc>
                <a:spcPct val="90000"/>
              </a:lnSpc>
              <a:spcBef>
                <a:spcPts val="0"/>
              </a:spcBef>
              <a:spcAft>
                <a:spcPts val="0"/>
              </a:spcAft>
              <a:buClr>
                <a:schemeClr val="lt1"/>
              </a:buClr>
              <a:buSzPts val="1800"/>
              <a:buChar char="•"/>
            </a:pPr>
            <a:r>
              <a:rPr lang="en-US" sz="2400" dirty="0"/>
              <a:t>Implementation of automation into testing</a:t>
            </a:r>
          </a:p>
          <a:p>
            <a:pPr marL="1143000" lvl="2" indent="-228600" algn="l" rtl="0">
              <a:lnSpc>
                <a:spcPct val="90000"/>
              </a:lnSpc>
              <a:spcBef>
                <a:spcPts val="0"/>
              </a:spcBef>
              <a:spcAft>
                <a:spcPts val="0"/>
              </a:spcAft>
              <a:buClr>
                <a:schemeClr val="lt1"/>
              </a:buClr>
              <a:buSzPts val="1800"/>
              <a:buChar char="•"/>
            </a:pPr>
            <a:r>
              <a:rPr lang="en-US" sz="2400" dirty="0"/>
              <a:t>Implementation of Triple A into everyday work</a:t>
            </a:r>
          </a:p>
          <a:p>
            <a:pPr marL="1143000" lvl="2" indent="-228600" algn="l" rtl="0">
              <a:lnSpc>
                <a:spcPct val="90000"/>
              </a:lnSpc>
              <a:spcBef>
                <a:spcPts val="0"/>
              </a:spcBef>
              <a:spcAft>
                <a:spcPts val="0"/>
              </a:spcAft>
              <a:buClr>
                <a:schemeClr val="lt1"/>
              </a:buClr>
              <a:buSzPts val="1800"/>
              <a:buChar char="•"/>
            </a:pPr>
            <a:r>
              <a:rPr lang="en-US" sz="2400" dirty="0"/>
              <a:t>Regular reviews of current and future security vulnerabilities and threats.</a:t>
            </a:r>
          </a:p>
          <a:p>
            <a:pPr marL="1143000" lvl="2" indent="-228600" algn="l" rtl="0">
              <a:lnSpc>
                <a:spcPct val="90000"/>
              </a:lnSpc>
              <a:spcBef>
                <a:spcPts val="0"/>
              </a:spcBef>
              <a:spcAft>
                <a:spcPts val="0"/>
              </a:spcAft>
              <a:buClr>
                <a:schemeClr val="lt1"/>
              </a:buClr>
              <a:buSzPts val="1800"/>
              <a:buChar char="•"/>
            </a:pPr>
            <a:endParaRPr lang="en-US" sz="2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09F4E9C-4F6A-32EF-21E7-538237A97EC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022"/>
    </mc:Choice>
    <mc:Fallback>
      <p:transition spd="slow" advTm="56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With all the information presented it can show there are real life threats around us.</a:t>
            </a:r>
          </a:p>
          <a:p>
            <a:pPr marL="228600" lvl="0" indent="-228600" algn="l" rtl="0">
              <a:lnSpc>
                <a:spcPct val="90000"/>
              </a:lnSpc>
              <a:spcBef>
                <a:spcPts val="0"/>
              </a:spcBef>
              <a:spcAft>
                <a:spcPts val="0"/>
              </a:spcAft>
              <a:buClr>
                <a:schemeClr val="lt1"/>
              </a:buClr>
              <a:buSzPts val="2200"/>
              <a:buChar char="•"/>
            </a:pPr>
            <a:r>
              <a:rPr lang="en-US" sz="2400" dirty="0"/>
              <a:t>Those real threats can cost the company and users tons of time, money, and resources</a:t>
            </a:r>
          </a:p>
          <a:p>
            <a:pPr marL="228600" lvl="0" indent="-228600" algn="l" rtl="0">
              <a:lnSpc>
                <a:spcPct val="90000"/>
              </a:lnSpc>
              <a:spcBef>
                <a:spcPts val="0"/>
              </a:spcBef>
              <a:spcAft>
                <a:spcPts val="0"/>
              </a:spcAft>
              <a:buClr>
                <a:schemeClr val="lt1"/>
              </a:buClr>
              <a:buSzPts val="2200"/>
              <a:buChar char="•"/>
            </a:pPr>
            <a:r>
              <a:rPr lang="en-US" sz="2400" dirty="0"/>
              <a:t>This is why proper implementation of security standards such as DevSecOps, Triple A, and having a proper understanding of encryption policies can greatly reduce risk. </a:t>
            </a:r>
          </a:p>
          <a:p>
            <a:pPr marL="228600" lvl="0" indent="-228600" algn="l" rtl="0">
              <a:lnSpc>
                <a:spcPct val="90000"/>
              </a:lnSpc>
              <a:spcBef>
                <a:spcPts val="0"/>
              </a:spcBef>
              <a:spcAft>
                <a:spcPts val="0"/>
              </a:spcAft>
              <a:buClr>
                <a:schemeClr val="lt1"/>
              </a:buClr>
              <a:buSzPts val="2200"/>
              <a:buChar char="•"/>
            </a:pPr>
            <a:r>
              <a:rPr lang="en-US" sz="2400" dirty="0"/>
              <a:t>Although implementation of security standards may increase time and initial cost the pros far outweigh the cost</a:t>
            </a:r>
          </a:p>
          <a:p>
            <a:pPr marL="228600" lvl="0" indent="-228600" algn="l" rtl="0">
              <a:lnSpc>
                <a:spcPct val="90000"/>
              </a:lnSpc>
              <a:spcBef>
                <a:spcPts val="0"/>
              </a:spcBef>
              <a:spcAft>
                <a:spcPts val="0"/>
              </a:spcAft>
              <a:buClr>
                <a:schemeClr val="lt1"/>
              </a:buClr>
              <a:buSzPts val="2200"/>
              <a:buChar char="•"/>
            </a:pPr>
            <a:r>
              <a:rPr lang="en-US" sz="2400" dirty="0"/>
              <a:t>Immediate action is recommended and every second of waiting present opportunities for software vulnerabilities and attacks</a:t>
            </a:r>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77CB8D9-6383-5049-38B9-55ABD5CBB67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777"/>
    </mc:Choice>
    <mc:Fallback>
      <p:transition spd="slow" advTm="85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Rectangle 3">
            <a:extLst>
              <a:ext uri="{FF2B5EF4-FFF2-40B4-BE49-F238E27FC236}">
                <a16:creationId xmlns:a16="http://schemas.microsoft.com/office/drawing/2014/main" id="{8988A50A-D75E-0D7F-EBA7-18210F9FE3F7}"/>
              </a:ext>
            </a:extLst>
          </p:cNvPr>
          <p:cNvSpPr>
            <a:spLocks noChangeArrowheads="1"/>
          </p:cNvSpPr>
          <p:nvPr/>
        </p:nvSpPr>
        <p:spPr bwMode="auto">
          <a:xfrm>
            <a:off x="1085357" y="2132464"/>
            <a:ext cx="9732527"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Froehlich, A. (2022, July 28). </a:t>
            </a:r>
            <a:r>
              <a:rPr kumimoji="0" lang="en-US" altLang="en-US" sz="20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How to secure data at rest, in use and in motion</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SearchSecurity</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https://www.techtarget.com/searchsecurity/feature/Best-practices-to-secure-data-at-rest-in-use-and-in-motion</a:t>
            </a:r>
            <a:endParaRPr kumimoji="0" lang="en-US" altLang="en-US" sz="1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biggest data breach fines, penalties, and settlements so far</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(n.d.). CSO Online. https://www.csoonline.com/article/567531/the-biggest-data-breach-fines-penalties-and-settlements-so-far.html#:~:text=The%20biggest%20data%20breach%20fines%2C%20penalties%2C%20and%20settlements</a:t>
            </a:r>
            <a:endParaRPr kumimoji="0" lang="en-US" altLang="en-US" sz="1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What is AAA (Authentication, Authorization, and Accounting)?</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(2020, April 29). </a:t>
            </a:r>
            <a:r>
              <a:rPr kumimoji="0" lang="en-US" altLang="en-US" sz="20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GeeksforGeeks</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https://www.geeksforgeeks.org/what-is-aaa-authentication-authorization-and-accounting/</a:t>
            </a:r>
            <a:endParaRPr kumimoji="0" lang="en-US" altLang="en-US" sz="1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What is Defense in Depth? Defined and Explained</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(n.d.). Fortinet. https://www.fortinet.com/resources/cyberglossary/defense-in-depth#:~:text=Defense%20in%20depth%20is%20a%20strategy%20that%20leverages</a:t>
            </a:r>
            <a:endParaRPr kumimoji="0" lang="en-US" altLang="en-US" sz="3200" b="0" i="0" u="none" strike="noStrike" cap="none" normalizeH="0" baseline="0" dirty="0">
              <a:ln>
                <a:noFill/>
              </a:ln>
              <a:solidFill>
                <a:schemeClr val="bg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A22389FC-8CF0-08C8-600E-627A9171DA9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85"/>
    </mc:Choice>
    <mc:Fallback>
      <p:transition spd="slow" advTm="11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406841" y="2602930"/>
            <a:ext cx="5287108" cy="4255070"/>
          </a:xfrm>
          <a:prstGeom prst="rect">
            <a:avLst/>
          </a:prstGeom>
          <a:noFill/>
          <a:ln>
            <a:noFill/>
          </a:ln>
        </p:spPr>
        <p:txBody>
          <a:bodyPr spcFirstLastPara="1" wrap="square" lIns="91425" tIns="45700" rIns="91425" bIns="45700" anchor="t" anchorCtr="0">
            <a:normAutofit/>
          </a:bodyPr>
          <a:lstStyle/>
          <a:p>
            <a:pPr marL="1028700" lvl="0" algn="l" rtl="0">
              <a:lnSpc>
                <a:spcPct val="90000"/>
              </a:lnSpc>
              <a:spcBef>
                <a:spcPts val="0"/>
              </a:spcBef>
              <a:spcAft>
                <a:spcPts val="0"/>
              </a:spcAft>
              <a:buSzPts val="1800"/>
              <a:buFontTx/>
              <a:buChar char="-"/>
            </a:pPr>
            <a:r>
              <a:rPr lang="en-US" dirty="0"/>
              <a:t>Defense in Depth is the software development security strategy that builds many layers of security.</a:t>
            </a:r>
          </a:p>
          <a:p>
            <a:pPr marL="971550" lvl="0" indent="-285750" algn="l" rtl="0">
              <a:lnSpc>
                <a:spcPct val="90000"/>
              </a:lnSpc>
              <a:spcBef>
                <a:spcPts val="0"/>
              </a:spcBef>
              <a:spcAft>
                <a:spcPts val="0"/>
              </a:spcAft>
              <a:buSzPts val="1800"/>
              <a:buFontTx/>
              <a:buChar char="-"/>
            </a:pPr>
            <a:r>
              <a:rPr lang="en-US" dirty="0"/>
              <a:t>Individual items may not cover all security vulnerabilities but combined provide thorough protection.</a:t>
            </a:r>
          </a:p>
          <a:p>
            <a:pPr marL="971550" lvl="0" indent="-285750" algn="l" rtl="0">
              <a:lnSpc>
                <a:spcPct val="90000"/>
              </a:lnSpc>
              <a:spcBef>
                <a:spcPts val="0"/>
              </a:spcBef>
              <a:spcAft>
                <a:spcPts val="0"/>
              </a:spcAft>
              <a:buSzPts val="1800"/>
              <a:buFontTx/>
              <a:buChar char="-"/>
            </a:pPr>
            <a:r>
              <a:rPr lang="en-US" dirty="0"/>
              <a:t>Proper implementation is necessary for today's vulnerabilities and breaches.</a:t>
            </a:r>
            <a:endParaRPr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82273" y="2376349"/>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6" name="Audio 35">
            <a:hlinkClick r:id="" action="ppaction://media"/>
            <a:extLst>
              <a:ext uri="{FF2B5EF4-FFF2-40B4-BE49-F238E27FC236}">
                <a16:creationId xmlns:a16="http://schemas.microsoft.com/office/drawing/2014/main" id="{EDA74225-6EDE-32FC-A005-72A5B60BBDA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618"/>
    </mc:Choice>
    <mc:Fallback>
      <p:transition spd="slow" advTm="55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096000" y="2069502"/>
            <a:ext cx="5410200"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200"/>
              <a:buChar char="•"/>
            </a:pPr>
            <a:r>
              <a:rPr lang="en-US" dirty="0"/>
              <a:t>1 - </a:t>
            </a:r>
            <a:r>
              <a:rPr lang="en-US" b="1" dirty="0"/>
              <a:t>Validate Input Date</a:t>
            </a:r>
          </a:p>
          <a:p>
            <a:pPr marL="0" lvl="0" indent="0" algn="l" rtl="0">
              <a:lnSpc>
                <a:spcPct val="90000"/>
              </a:lnSpc>
              <a:spcBef>
                <a:spcPts val="0"/>
              </a:spcBef>
              <a:spcAft>
                <a:spcPts val="0"/>
              </a:spcAft>
              <a:buClr>
                <a:schemeClr val="lt1"/>
              </a:buClr>
              <a:buSzPts val="2200"/>
              <a:buNone/>
            </a:pPr>
            <a:r>
              <a:rPr lang="en-US" dirty="0"/>
              <a:t>	+ INT-35-C</a:t>
            </a:r>
          </a:p>
          <a:p>
            <a:pPr marL="0" lvl="0" indent="0" algn="l" rtl="0">
              <a:lnSpc>
                <a:spcPct val="90000"/>
              </a:lnSpc>
              <a:spcBef>
                <a:spcPts val="0"/>
              </a:spcBef>
              <a:spcAft>
                <a:spcPts val="0"/>
              </a:spcAft>
              <a:buClr>
                <a:schemeClr val="lt1"/>
              </a:buClr>
              <a:buSzPts val="2200"/>
              <a:buNone/>
            </a:pPr>
            <a:r>
              <a:rPr lang="en-US" dirty="0"/>
              <a:t>	+ DCL-50-CPP</a:t>
            </a:r>
          </a:p>
          <a:p>
            <a:pPr marL="228600" lvl="0" indent="-228600" algn="l" rtl="0">
              <a:lnSpc>
                <a:spcPct val="90000"/>
              </a:lnSpc>
              <a:spcBef>
                <a:spcPts val="0"/>
              </a:spcBef>
              <a:spcAft>
                <a:spcPts val="0"/>
              </a:spcAft>
              <a:buClr>
                <a:schemeClr val="lt1"/>
              </a:buClr>
              <a:buSzPts val="2200"/>
              <a:buChar char="•"/>
            </a:pPr>
            <a:r>
              <a:rPr lang="en-US" dirty="0"/>
              <a:t>2 - </a:t>
            </a:r>
            <a:r>
              <a:rPr lang="en-US" b="1" dirty="0"/>
              <a:t>Heed Compiler Warnings</a:t>
            </a:r>
          </a:p>
          <a:p>
            <a:pPr marL="0" lvl="0" indent="0" algn="l" rtl="0">
              <a:lnSpc>
                <a:spcPct val="90000"/>
              </a:lnSpc>
              <a:spcBef>
                <a:spcPts val="0"/>
              </a:spcBef>
              <a:spcAft>
                <a:spcPts val="0"/>
              </a:spcAft>
              <a:buClr>
                <a:schemeClr val="lt1"/>
              </a:buClr>
              <a:buSzPts val="2200"/>
              <a:buNone/>
            </a:pPr>
            <a:r>
              <a:rPr lang="en-US" dirty="0"/>
              <a:t>	+ ERR-51-CPP</a:t>
            </a:r>
          </a:p>
          <a:p>
            <a:pPr marL="228600" lvl="0" indent="-228600" algn="l" rtl="0">
              <a:lnSpc>
                <a:spcPct val="90000"/>
              </a:lnSpc>
              <a:spcBef>
                <a:spcPts val="0"/>
              </a:spcBef>
              <a:spcAft>
                <a:spcPts val="0"/>
              </a:spcAft>
              <a:buClr>
                <a:schemeClr val="lt1"/>
              </a:buClr>
              <a:buSzPts val="2200"/>
              <a:buChar char="•"/>
            </a:pPr>
            <a:r>
              <a:rPr lang="en-US" dirty="0"/>
              <a:t>3 - </a:t>
            </a:r>
            <a:r>
              <a:rPr lang="en-US" b="1" dirty="0"/>
              <a:t>Architect and Design for Security Policies</a:t>
            </a:r>
          </a:p>
          <a:p>
            <a:pPr marL="0" lvl="0" indent="0" algn="l" rtl="0">
              <a:lnSpc>
                <a:spcPct val="90000"/>
              </a:lnSpc>
              <a:spcBef>
                <a:spcPts val="0"/>
              </a:spcBef>
              <a:spcAft>
                <a:spcPts val="0"/>
              </a:spcAft>
              <a:buClr>
                <a:schemeClr val="lt1"/>
              </a:buClr>
              <a:buSzPts val="2200"/>
              <a:buNone/>
            </a:pPr>
            <a:r>
              <a:rPr lang="en-US" dirty="0"/>
              <a:t>	+ FIO-46-C</a:t>
            </a:r>
          </a:p>
          <a:p>
            <a:pPr marL="228600" lvl="0" indent="-228600" algn="l" rtl="0">
              <a:lnSpc>
                <a:spcPct val="90000"/>
              </a:lnSpc>
              <a:spcBef>
                <a:spcPts val="0"/>
              </a:spcBef>
              <a:spcAft>
                <a:spcPts val="0"/>
              </a:spcAft>
              <a:buClr>
                <a:schemeClr val="lt1"/>
              </a:buClr>
              <a:buSzPts val="2200"/>
              <a:buChar char="•"/>
            </a:pPr>
            <a:r>
              <a:rPr lang="en-US" dirty="0"/>
              <a:t>4 - </a:t>
            </a:r>
            <a:r>
              <a:rPr lang="en-US" b="1" dirty="0"/>
              <a:t>Keep It Simple</a:t>
            </a:r>
          </a:p>
          <a:p>
            <a:pPr marL="228600" lvl="0" indent="-228600" algn="l" rtl="0">
              <a:lnSpc>
                <a:spcPct val="90000"/>
              </a:lnSpc>
              <a:spcBef>
                <a:spcPts val="0"/>
              </a:spcBef>
              <a:spcAft>
                <a:spcPts val="0"/>
              </a:spcAft>
              <a:buClr>
                <a:schemeClr val="lt1"/>
              </a:buClr>
              <a:buSzPts val="2200"/>
              <a:buChar char="•"/>
            </a:pPr>
            <a:r>
              <a:rPr lang="en-US" dirty="0"/>
              <a:t>5 - </a:t>
            </a:r>
            <a:r>
              <a:rPr lang="en-US" b="1" dirty="0"/>
              <a:t>Default Deny</a:t>
            </a:r>
          </a:p>
          <a:p>
            <a:pPr marL="228600" lvl="0" indent="-228600" algn="l" rtl="0">
              <a:lnSpc>
                <a:spcPct val="90000"/>
              </a:lnSpc>
              <a:spcBef>
                <a:spcPts val="0"/>
              </a:spcBef>
              <a:spcAft>
                <a:spcPts val="0"/>
              </a:spcAft>
              <a:buClr>
                <a:schemeClr val="lt1"/>
              </a:buClr>
              <a:buSzPts val="2200"/>
              <a:buChar char="•"/>
            </a:pPr>
            <a:r>
              <a:rPr lang="en-US" dirty="0"/>
              <a:t>6 - </a:t>
            </a:r>
            <a:r>
              <a:rPr lang="en-US" b="1"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7 - </a:t>
            </a:r>
            <a:r>
              <a:rPr lang="en-US" b="1" dirty="0"/>
              <a:t>Sanitize Data Sent to Other Systems</a:t>
            </a:r>
          </a:p>
          <a:p>
            <a:pPr marL="0" lvl="0" indent="0" algn="l" rtl="0">
              <a:lnSpc>
                <a:spcPct val="90000"/>
              </a:lnSpc>
              <a:spcBef>
                <a:spcPts val="0"/>
              </a:spcBef>
              <a:spcAft>
                <a:spcPts val="0"/>
              </a:spcAft>
              <a:buClr>
                <a:schemeClr val="lt1"/>
              </a:buClr>
              <a:buSzPts val="2200"/>
              <a:buNone/>
            </a:pPr>
            <a:r>
              <a:rPr lang="en-US" dirty="0"/>
              <a:t>	+ EXP-63-CPP</a:t>
            </a:r>
          </a:p>
          <a:p>
            <a:pPr marL="228600" lvl="0" indent="-228600" algn="l" rtl="0">
              <a:lnSpc>
                <a:spcPct val="90000"/>
              </a:lnSpc>
              <a:spcBef>
                <a:spcPts val="0"/>
              </a:spcBef>
              <a:spcAft>
                <a:spcPts val="0"/>
              </a:spcAft>
              <a:buClr>
                <a:schemeClr val="lt1"/>
              </a:buClr>
              <a:buSzPts val="2200"/>
              <a:buChar char="•"/>
            </a:pPr>
            <a:r>
              <a:rPr lang="en-US" dirty="0"/>
              <a:t>8 - </a:t>
            </a:r>
            <a:r>
              <a:rPr lang="en-US" b="1" dirty="0"/>
              <a:t>Practice Defense In Depth</a:t>
            </a:r>
          </a:p>
          <a:p>
            <a:pPr marL="0" lvl="0" indent="0" algn="l" rtl="0">
              <a:lnSpc>
                <a:spcPct val="90000"/>
              </a:lnSpc>
              <a:spcBef>
                <a:spcPts val="0"/>
              </a:spcBef>
              <a:spcAft>
                <a:spcPts val="0"/>
              </a:spcAft>
              <a:buClr>
                <a:schemeClr val="lt1"/>
              </a:buClr>
              <a:buSzPts val="2200"/>
              <a:buNone/>
            </a:pPr>
            <a:r>
              <a:rPr lang="en-US" dirty="0"/>
              <a:t>	+ DCL-03-C</a:t>
            </a:r>
          </a:p>
          <a:p>
            <a:pPr marL="228600" lvl="0" indent="-228600" algn="l" rtl="0">
              <a:lnSpc>
                <a:spcPct val="90000"/>
              </a:lnSpc>
              <a:spcBef>
                <a:spcPts val="0"/>
              </a:spcBef>
              <a:spcAft>
                <a:spcPts val="0"/>
              </a:spcAft>
              <a:buClr>
                <a:schemeClr val="lt1"/>
              </a:buClr>
              <a:buSzPts val="2200"/>
              <a:buChar char="•"/>
            </a:pPr>
            <a:r>
              <a:rPr lang="en-US" dirty="0"/>
              <a:t>9 - </a:t>
            </a:r>
            <a:r>
              <a:rPr lang="en-US" b="1" dirty="0"/>
              <a:t>Use Effective Quality Assurance Techniques</a:t>
            </a:r>
          </a:p>
          <a:p>
            <a:pPr marL="0" lvl="0" indent="0" algn="l" rtl="0">
              <a:lnSpc>
                <a:spcPct val="90000"/>
              </a:lnSpc>
              <a:spcBef>
                <a:spcPts val="0"/>
              </a:spcBef>
              <a:spcAft>
                <a:spcPts val="0"/>
              </a:spcAft>
              <a:buClr>
                <a:schemeClr val="lt1"/>
              </a:buClr>
              <a:buSzPts val="2200"/>
              <a:buNone/>
            </a:pPr>
            <a:r>
              <a:rPr lang="en-US" dirty="0"/>
              <a:t>	+ STR-51-CPP</a:t>
            </a:r>
          </a:p>
          <a:p>
            <a:pPr marL="0" lvl="0" indent="0" algn="l" rtl="0">
              <a:lnSpc>
                <a:spcPct val="90000"/>
              </a:lnSpc>
              <a:spcBef>
                <a:spcPts val="0"/>
              </a:spcBef>
              <a:spcAft>
                <a:spcPts val="0"/>
              </a:spcAft>
              <a:buClr>
                <a:schemeClr val="lt1"/>
              </a:buClr>
              <a:buSzPts val="2200"/>
              <a:buNone/>
            </a:pPr>
            <a:r>
              <a:rPr lang="en-US" dirty="0"/>
              <a:t>	+ MEM-34-C</a:t>
            </a:r>
          </a:p>
          <a:p>
            <a:pPr marL="0" lvl="0" indent="0" algn="l" rtl="0">
              <a:lnSpc>
                <a:spcPct val="90000"/>
              </a:lnSpc>
              <a:spcBef>
                <a:spcPts val="0"/>
              </a:spcBef>
              <a:spcAft>
                <a:spcPts val="0"/>
              </a:spcAft>
              <a:buClr>
                <a:schemeClr val="lt1"/>
              </a:buClr>
              <a:buSzPts val="2200"/>
              <a:buNone/>
            </a:pPr>
            <a:r>
              <a:rPr lang="en-US" dirty="0"/>
              <a:t>	+ CTR-57-CPP</a:t>
            </a:r>
          </a:p>
          <a:p>
            <a:pPr marL="228600" lvl="0" indent="-228600" algn="l" rtl="0">
              <a:lnSpc>
                <a:spcPct val="90000"/>
              </a:lnSpc>
              <a:spcBef>
                <a:spcPts val="0"/>
              </a:spcBef>
              <a:spcAft>
                <a:spcPts val="0"/>
              </a:spcAft>
              <a:buClr>
                <a:schemeClr val="lt1"/>
              </a:buClr>
              <a:buSzPts val="2200"/>
              <a:buChar char="•"/>
            </a:pPr>
            <a:r>
              <a:rPr lang="en-US" dirty="0"/>
              <a:t>10 - </a:t>
            </a:r>
            <a:r>
              <a:rPr lang="en-US" b="1" dirty="0"/>
              <a:t>Adopt a Secure Coding Standard</a:t>
            </a:r>
          </a:p>
          <a:p>
            <a:pPr marL="0" lvl="0" indent="0" algn="l" rtl="0">
              <a:lnSpc>
                <a:spcPct val="90000"/>
              </a:lnSpc>
              <a:spcBef>
                <a:spcPts val="0"/>
              </a:spcBef>
              <a:spcAft>
                <a:spcPts val="0"/>
              </a:spcAft>
              <a:buClr>
                <a:schemeClr val="lt1"/>
              </a:buClr>
              <a:buSzPts val="2200"/>
              <a:buNone/>
            </a:pPr>
            <a:r>
              <a:rPr lang="en-US" dirty="0"/>
              <a:t>	+ IDS-00-J</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168;p5">
            <a:extLst>
              <a:ext uri="{FF2B5EF4-FFF2-40B4-BE49-F238E27FC236}">
                <a16:creationId xmlns:a16="http://schemas.microsoft.com/office/drawing/2014/main" id="{B1065F5A-97B3-067C-5D06-48FD9C094090}"/>
              </a:ext>
            </a:extLst>
          </p:cNvPr>
          <p:cNvSpPr txBox="1">
            <a:spLocks/>
          </p:cNvSpPr>
          <p:nvPr/>
        </p:nvSpPr>
        <p:spPr>
          <a:xfrm>
            <a:off x="474737" y="1936151"/>
            <a:ext cx="5410200"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342900">
              <a:spcBef>
                <a:spcPts val="0"/>
              </a:spcBef>
              <a:buSzPts val="2200"/>
              <a:buFontTx/>
              <a:buChar char="-"/>
            </a:pPr>
            <a:r>
              <a:rPr lang="en-US" dirty="0"/>
              <a:t>These are the 10 coding standards</a:t>
            </a:r>
          </a:p>
          <a:p>
            <a:pPr marL="342900">
              <a:spcBef>
                <a:spcPts val="0"/>
              </a:spcBef>
              <a:buSzPts val="2200"/>
              <a:buFontTx/>
              <a:buChar char="-"/>
            </a:pPr>
            <a:r>
              <a:rPr lang="en-US" dirty="0"/>
              <a:t>In each standard there are the coding standards used in the last examples</a:t>
            </a:r>
          </a:p>
          <a:p>
            <a:pPr marL="342900">
              <a:spcBef>
                <a:spcPts val="0"/>
              </a:spcBef>
              <a:buSzPts val="2200"/>
              <a:buFontTx/>
              <a:buChar char="-"/>
            </a:pPr>
            <a:r>
              <a:rPr lang="en-US" dirty="0"/>
              <a:t>Each example was put under a coding standard to show how the principle with effected use could prevent the coding issues</a:t>
            </a:r>
          </a:p>
          <a:p>
            <a:pPr marL="342900">
              <a:spcBef>
                <a:spcPts val="0"/>
              </a:spcBef>
              <a:buSzPts val="2200"/>
              <a:buFontTx/>
              <a:buChar char="-"/>
            </a:pPr>
            <a:r>
              <a:rPr lang="en-US" dirty="0"/>
              <a:t>This list is simple, and some coding standards could fall into multiple coding Principles</a:t>
            </a:r>
          </a:p>
        </p:txBody>
      </p:sp>
      <p:pic>
        <p:nvPicPr>
          <p:cNvPr id="13" name="Audio 12">
            <a:hlinkClick r:id="" action="ppaction://media"/>
            <a:extLst>
              <a:ext uri="{FF2B5EF4-FFF2-40B4-BE49-F238E27FC236}">
                <a16:creationId xmlns:a16="http://schemas.microsoft.com/office/drawing/2014/main" id="{7A2D3B72-4CB7-6DEE-F577-BB3BC9E6512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899"/>
    </mc:Choice>
    <mc:Fallback>
      <p:transition spd="slow" advTm="26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350634" y="2594291"/>
            <a:ext cx="3602529" cy="4024200"/>
          </a:xfrm>
          <a:prstGeom prst="rect">
            <a:avLst/>
          </a:prstGeom>
          <a:noFill/>
          <a:ln>
            <a:noFill/>
          </a:ln>
        </p:spPr>
        <p:txBody>
          <a:bodyPr spcFirstLastPara="1" wrap="square" lIns="91425" tIns="45700" rIns="91425" bIns="45700" anchor="t" anchorCtr="0">
            <a:normAutofit lnSpcReduction="10000"/>
          </a:bodyPr>
          <a:lstStyle/>
          <a:p>
            <a:pPr marL="571500" lvl="0" algn="l" rtl="0">
              <a:lnSpc>
                <a:spcPct val="107916"/>
              </a:lnSpc>
              <a:spcBef>
                <a:spcPts val="0"/>
              </a:spcBef>
              <a:spcAft>
                <a:spcPts val="0"/>
              </a:spcAft>
              <a:buSzPts val="1800"/>
              <a:buFontTx/>
              <a:buChar char="-"/>
            </a:pPr>
            <a:r>
              <a:rPr lang="en-US" sz="2000" dirty="0">
                <a:solidFill>
                  <a:srgbClr val="FFFFFF"/>
                </a:solidFill>
              </a:rPr>
              <a:t>The table shows an overview of the severity of threats</a:t>
            </a:r>
          </a:p>
          <a:p>
            <a:pPr marL="571500" lvl="0" algn="l" rtl="0">
              <a:lnSpc>
                <a:spcPct val="107916"/>
              </a:lnSpc>
              <a:spcBef>
                <a:spcPts val="0"/>
              </a:spcBef>
              <a:spcAft>
                <a:spcPts val="0"/>
              </a:spcAft>
              <a:buSzPts val="1800"/>
              <a:buFontTx/>
              <a:buChar char="-"/>
            </a:pPr>
            <a:r>
              <a:rPr lang="en-US" sz="2000" dirty="0">
                <a:solidFill>
                  <a:srgbClr val="FFFFFF"/>
                </a:solidFill>
              </a:rPr>
              <a:t>All threats should be fixed but using the chart should help teams choice which ones must come first.</a:t>
            </a:r>
          </a:p>
          <a:p>
            <a:pPr marL="571500" lvl="0" algn="l" rtl="0">
              <a:lnSpc>
                <a:spcPct val="107916"/>
              </a:lnSpc>
              <a:spcBef>
                <a:spcPts val="0"/>
              </a:spcBef>
              <a:spcAft>
                <a:spcPts val="0"/>
              </a:spcAft>
              <a:buSzPts val="1800"/>
              <a:buFontTx/>
              <a:buChar char="-"/>
            </a:pPr>
            <a:r>
              <a:rPr lang="en-US" sz="2000" dirty="0">
                <a:solidFill>
                  <a:srgbClr val="FFFFFF"/>
                </a:solidFill>
              </a:rPr>
              <a:t>Automation can and should be used to catch these coding vulnerabilities</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635094706"/>
              </p:ext>
            </p:extLst>
          </p:nvPr>
        </p:nvGraphicFramePr>
        <p:xfrm>
          <a:off x="4073236" y="2561050"/>
          <a:ext cx="6538617" cy="4024349"/>
        </p:xfrm>
        <a:graphic>
          <a:graphicData uri="http://schemas.openxmlformats.org/drawingml/2006/table">
            <a:tbl>
              <a:tblPr firstRow="1" firstCol="1">
                <a:noFill/>
                <a:tableStyleId>{802198C4-3087-4945-87E3-76CBB3509B7E}</a:tableStyleId>
              </a:tblPr>
              <a:tblGrid>
                <a:gridCol w="1657856">
                  <a:extLst>
                    <a:ext uri="{9D8B030D-6E8A-4147-A177-3AD203B41FA5}">
                      <a16:colId xmlns:a16="http://schemas.microsoft.com/office/drawing/2014/main" val="919579238"/>
                    </a:ext>
                  </a:extLst>
                </a:gridCol>
                <a:gridCol w="1657856">
                  <a:extLst>
                    <a:ext uri="{9D8B030D-6E8A-4147-A177-3AD203B41FA5}">
                      <a16:colId xmlns:a16="http://schemas.microsoft.com/office/drawing/2014/main" val="1818350339"/>
                    </a:ext>
                  </a:extLst>
                </a:gridCol>
                <a:gridCol w="1657856">
                  <a:extLst>
                    <a:ext uri="{9D8B030D-6E8A-4147-A177-3AD203B41FA5}">
                      <a16:colId xmlns:a16="http://schemas.microsoft.com/office/drawing/2014/main" val="20000"/>
                    </a:ext>
                  </a:extLst>
                </a:gridCol>
                <a:gridCol w="1565049">
                  <a:extLst>
                    <a:ext uri="{9D8B030D-6E8A-4147-A177-3AD203B41FA5}">
                      <a16:colId xmlns:a16="http://schemas.microsoft.com/office/drawing/2014/main" val="20001"/>
                    </a:ext>
                  </a:extLst>
                </a:gridCol>
              </a:tblGrid>
              <a:tr h="731914">
                <a:tc>
                  <a:txBody>
                    <a:bodyPr/>
                    <a:lstStyle/>
                    <a:p>
                      <a:pPr marL="0" marR="0" lvl="0" indent="0" algn="ctr" rtl="0">
                        <a:lnSpc>
                          <a:spcPct val="100000"/>
                        </a:lnSpc>
                        <a:spcBef>
                          <a:spcPts val="0"/>
                        </a:spcBef>
                        <a:spcAft>
                          <a:spcPts val="0"/>
                        </a:spcAft>
                        <a:buClr>
                          <a:srgbClr val="000000"/>
                        </a:buClr>
                        <a:buSzPts val="3600"/>
                        <a:buFont typeface="Arial"/>
                        <a:buNone/>
                      </a:pPr>
                      <a:r>
                        <a:rPr lang="en-US" sz="1800" b="1" u="none" strike="noStrike" cap="none" dirty="0">
                          <a:solidFill>
                            <a:schemeClr val="tx1"/>
                          </a:solidFill>
                        </a:rPr>
                        <a:t>Threat Matrix Table</a:t>
                      </a:r>
                      <a:endParaRPr sz="1800" b="1"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High Severity</a:t>
                      </a:r>
                      <a:endParaRPr sz="1600" u="none" strike="noStrike" cap="none" dirty="0">
                        <a:solidFill>
                          <a:schemeClr val="tx1"/>
                        </a:solidFill>
                      </a:endParaRPr>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Medium Severity</a:t>
                      </a:r>
                    </a:p>
                    <a:p>
                      <a:pPr marL="0" marR="0" lvl="0" indent="0" algn="ctr" rtl="0">
                        <a:lnSpc>
                          <a:spcPct val="100000"/>
                        </a:lnSpc>
                        <a:spcBef>
                          <a:spcPts val="0"/>
                        </a:spcBef>
                        <a:spcAft>
                          <a:spcPts val="0"/>
                        </a:spcAft>
                        <a:buClr>
                          <a:srgbClr val="000000"/>
                        </a:buClr>
                        <a:buSzPts val="3600"/>
                        <a:buFont typeface="Arial"/>
                        <a:buNone/>
                      </a:pPr>
                      <a:endParaRPr sz="1200" u="none" strike="noStrike" cap="none" dirty="0">
                        <a:solidFill>
                          <a:srgbClr val="FFD966"/>
                        </a:solidFill>
                      </a:endParaRPr>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Low Severity</a:t>
                      </a:r>
                    </a:p>
                    <a:p>
                      <a:pPr marL="0" marR="0" lvl="0" indent="0" algn="ctr" rtl="0">
                        <a:lnSpc>
                          <a:spcPct val="100000"/>
                        </a:lnSpc>
                        <a:spcBef>
                          <a:spcPts val="0"/>
                        </a:spcBef>
                        <a:spcAft>
                          <a:spcPts val="0"/>
                        </a:spcAft>
                        <a:buClr>
                          <a:srgbClr val="000000"/>
                        </a:buClr>
                        <a:buSzPts val="3600"/>
                        <a:buFont typeface="Arial"/>
                        <a:buNone/>
                      </a:pPr>
                      <a:endParaRPr sz="1200" u="none" strike="noStrike" cap="none" dirty="0"/>
                    </a:p>
                  </a:txBody>
                  <a:tcPr marL="91425" marR="91425" marT="91425" marB="91425">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3596699841"/>
                  </a:ext>
                </a:extLst>
              </a:tr>
              <a:tr h="1098562">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Likely</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IDS-00-J</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MEM-34-C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STR-51-CPP</a:t>
                      </a:r>
                      <a:endParaRPr sz="1600" u="none" strike="noStrike" cap="none" dirty="0">
                        <a:solidFill>
                          <a:schemeClr val="tx1"/>
                        </a:solidFill>
                      </a:endParaRPr>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3600"/>
                        <a:buFont typeface="Arial"/>
                        <a:buNone/>
                      </a:pPr>
                      <a:endParaRPr sz="1600" u="none" strike="noStrike" cap="none" dirty="0">
                        <a:solidFill>
                          <a:schemeClr val="tx1"/>
                        </a:solidFill>
                      </a:endParaRPr>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C000"/>
                    </a:solidFill>
                  </a:tcPr>
                </a:tc>
                <a:tc>
                  <a:txBody>
                    <a:bodyPr/>
                    <a:lstStyle/>
                    <a:p>
                      <a:pPr marL="0" marR="0" lvl="0" indent="0" algn="ctr" rtl="0">
                        <a:lnSpc>
                          <a:spcPct val="100000"/>
                        </a:lnSpc>
                        <a:spcBef>
                          <a:spcPts val="0"/>
                        </a:spcBef>
                        <a:spcAft>
                          <a:spcPts val="0"/>
                        </a:spcAft>
                        <a:buClr>
                          <a:srgbClr val="000000"/>
                        </a:buClr>
                        <a:buSzPts val="3600"/>
                        <a:buFont typeface="Arial"/>
                        <a:buNone/>
                      </a:pPr>
                      <a:endParaRPr sz="1600" u="none" strike="noStrike" cap="none" dirty="0">
                        <a:solidFill>
                          <a:schemeClr val="tx1"/>
                        </a:solidFill>
                      </a:endParaRPr>
                    </a:p>
                  </a:txBody>
                  <a:tcPr marL="91425" marR="91425" marT="91425" marB="91425">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F00"/>
                    </a:solidFill>
                  </a:tcPr>
                </a:tc>
                <a:extLst>
                  <a:ext uri="{0D108BD9-81ED-4DB2-BD59-A6C34878D82A}">
                    <a16:rowId xmlns:a16="http://schemas.microsoft.com/office/drawing/2014/main" val="1515976377"/>
                  </a:ext>
                </a:extLst>
              </a:tr>
              <a:tr h="983459">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Probable</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DCL-50-CPP</a:t>
                      </a:r>
                      <a:endParaRPr sz="1600" u="none" strike="noStrike" cap="none" dirty="0">
                        <a:solidFill>
                          <a:schemeClr val="tx1"/>
                        </a:solidFill>
                      </a:endParaRPr>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C0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EXP-63-CPP</a:t>
                      </a:r>
                      <a:endParaRPr sz="1600" u="none" strike="noStrike" cap="none" dirty="0">
                        <a:solidFill>
                          <a:schemeClr val="tx1"/>
                        </a:solidFill>
                      </a:endParaRPr>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ERR-51-CPP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CTR-57-CPP</a:t>
                      </a:r>
                      <a:endParaRPr sz="1600" u="none" strike="noStrike" cap="none" dirty="0">
                        <a:solidFill>
                          <a:schemeClr val="tx1"/>
                        </a:solidFill>
                      </a:endParaRPr>
                    </a:p>
                  </a:txBody>
                  <a:tcPr marL="91425" marR="91425" marT="91425" marB="91425">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F00"/>
                    </a:solidFill>
                  </a:tcPr>
                </a:tc>
                <a:extLst>
                  <a:ext uri="{0D108BD9-81ED-4DB2-BD59-A6C34878D82A}">
                    <a16:rowId xmlns:a16="http://schemas.microsoft.com/office/drawing/2014/main" val="10000"/>
                  </a:ext>
                </a:extLst>
              </a:tr>
              <a:tr h="1210414">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Unlikely</a:t>
                      </a:r>
                      <a:endParaRPr sz="16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endParaRPr sz="1600" u="none" strike="noStrike" cap="none" dirty="0">
                        <a:solidFill>
                          <a:schemeClr val="tx1"/>
                        </a:solidFill>
                      </a:endParaRPr>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C0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FIO-46-CPP</a:t>
                      </a:r>
                      <a:endParaRPr sz="1600" u="none" strike="noStrike" cap="none" dirty="0">
                        <a:solidFill>
                          <a:schemeClr val="tx1"/>
                        </a:solidFill>
                      </a:endParaRPr>
                    </a:p>
                  </a:txBody>
                  <a:tcPr marL="91425" marR="91425" marT="91425" marB="91425">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DCC-03-C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INT-35-C</a:t>
                      </a:r>
                      <a:endParaRPr sz="1600" u="none" strike="noStrike" cap="none" dirty="0">
                        <a:solidFill>
                          <a:schemeClr val="tx1"/>
                        </a:solidFill>
                      </a:endParaRPr>
                    </a:p>
                  </a:txBody>
                  <a:tcPr marL="91425" marR="91425" marT="91425" marB="91425">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92D050"/>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8BB94D4-FD9C-6DF0-A4B0-92C621D0729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297"/>
    </mc:Choice>
    <mc:Fallback>
      <p:transition spd="slow" advTm="38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5140842"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000"/>
              <a:buChar char="•"/>
            </a:pPr>
            <a:r>
              <a:rPr lang="en-US" sz="2000" dirty="0"/>
              <a:t>Coding Standard Vulnerability Ranking</a:t>
            </a: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dirty="0"/>
              <a:t>	1. IDS-00-J</a:t>
            </a:r>
          </a:p>
          <a:p>
            <a:pPr marL="0" lvl="0" indent="0" algn="l" rtl="0">
              <a:lnSpc>
                <a:spcPct val="90000"/>
              </a:lnSpc>
              <a:spcBef>
                <a:spcPts val="0"/>
              </a:spcBef>
              <a:spcAft>
                <a:spcPts val="0"/>
              </a:spcAft>
              <a:buClr>
                <a:schemeClr val="lt1"/>
              </a:buClr>
              <a:buSzPts val="2000"/>
              <a:buNone/>
            </a:pPr>
            <a:r>
              <a:rPr lang="en-US" dirty="0"/>
              <a:t>	1. MEM-34-C</a:t>
            </a:r>
          </a:p>
          <a:p>
            <a:pPr marL="0" lvl="0" indent="0" algn="l" rtl="0">
              <a:lnSpc>
                <a:spcPct val="90000"/>
              </a:lnSpc>
              <a:spcBef>
                <a:spcPts val="0"/>
              </a:spcBef>
              <a:spcAft>
                <a:spcPts val="0"/>
              </a:spcAft>
              <a:buClr>
                <a:schemeClr val="lt1"/>
              </a:buClr>
              <a:buSzPts val="2000"/>
              <a:buNone/>
            </a:pPr>
            <a:r>
              <a:rPr lang="en-US" dirty="0"/>
              <a:t>	1. STR-51-CPP</a:t>
            </a:r>
          </a:p>
          <a:p>
            <a:pPr marL="0" lvl="0" indent="0" algn="l" rtl="0">
              <a:lnSpc>
                <a:spcPct val="90000"/>
              </a:lnSpc>
              <a:spcBef>
                <a:spcPts val="0"/>
              </a:spcBef>
              <a:spcAft>
                <a:spcPts val="0"/>
              </a:spcAft>
              <a:buClr>
                <a:schemeClr val="lt1"/>
              </a:buClr>
              <a:buSzPts val="2000"/>
              <a:buNone/>
            </a:pPr>
            <a:r>
              <a:rPr lang="en-US" dirty="0"/>
              <a:t>	4. DCL-50-CPP</a:t>
            </a:r>
          </a:p>
          <a:p>
            <a:pPr marL="0" lvl="0" indent="0" algn="l" rtl="0">
              <a:lnSpc>
                <a:spcPct val="90000"/>
              </a:lnSpc>
              <a:spcBef>
                <a:spcPts val="0"/>
              </a:spcBef>
              <a:spcAft>
                <a:spcPts val="0"/>
              </a:spcAft>
              <a:buClr>
                <a:schemeClr val="lt1"/>
              </a:buClr>
              <a:buSzPts val="2000"/>
              <a:buNone/>
            </a:pPr>
            <a:r>
              <a:rPr lang="en-US" dirty="0"/>
              <a:t>	5. EXP-63-CPP</a:t>
            </a:r>
          </a:p>
          <a:p>
            <a:pPr marL="0" lvl="0" indent="0" algn="l" rtl="0">
              <a:lnSpc>
                <a:spcPct val="90000"/>
              </a:lnSpc>
              <a:spcBef>
                <a:spcPts val="0"/>
              </a:spcBef>
              <a:spcAft>
                <a:spcPts val="0"/>
              </a:spcAft>
              <a:buClr>
                <a:schemeClr val="lt1"/>
              </a:buClr>
              <a:buSzPts val="2000"/>
              <a:buNone/>
            </a:pPr>
            <a:r>
              <a:rPr lang="en-US" dirty="0"/>
              <a:t>	6. FIO-46-CPP</a:t>
            </a:r>
          </a:p>
          <a:p>
            <a:pPr marL="0" lvl="0" indent="0" algn="l" rtl="0">
              <a:lnSpc>
                <a:spcPct val="90000"/>
              </a:lnSpc>
              <a:spcBef>
                <a:spcPts val="0"/>
              </a:spcBef>
              <a:spcAft>
                <a:spcPts val="0"/>
              </a:spcAft>
              <a:buClr>
                <a:schemeClr val="lt1"/>
              </a:buClr>
              <a:buSzPts val="2000"/>
              <a:buNone/>
            </a:pPr>
            <a:r>
              <a:rPr lang="en-US" dirty="0"/>
              <a:t>	7. ERR-51-CPP</a:t>
            </a:r>
          </a:p>
          <a:p>
            <a:pPr marL="0" lvl="0" indent="0" algn="l" rtl="0">
              <a:lnSpc>
                <a:spcPct val="90000"/>
              </a:lnSpc>
              <a:spcBef>
                <a:spcPts val="0"/>
              </a:spcBef>
              <a:spcAft>
                <a:spcPts val="0"/>
              </a:spcAft>
              <a:buClr>
                <a:schemeClr val="lt1"/>
              </a:buClr>
              <a:buSzPts val="2000"/>
              <a:buNone/>
            </a:pPr>
            <a:r>
              <a:rPr lang="en-US" dirty="0"/>
              <a:t>	7. CTR-57-CPP</a:t>
            </a:r>
          </a:p>
          <a:p>
            <a:pPr marL="0" lvl="0" indent="0" algn="l" rtl="0">
              <a:lnSpc>
                <a:spcPct val="90000"/>
              </a:lnSpc>
              <a:spcBef>
                <a:spcPts val="0"/>
              </a:spcBef>
              <a:spcAft>
                <a:spcPts val="0"/>
              </a:spcAft>
              <a:buClr>
                <a:schemeClr val="lt1"/>
              </a:buClr>
              <a:buSzPts val="2000"/>
              <a:buNone/>
            </a:pPr>
            <a:r>
              <a:rPr lang="en-US" dirty="0"/>
              <a:t>	10. DCC-03-C</a:t>
            </a:r>
          </a:p>
          <a:p>
            <a:pPr marL="0" lvl="0" indent="0" algn="l" rtl="0">
              <a:lnSpc>
                <a:spcPct val="90000"/>
              </a:lnSpc>
              <a:spcBef>
                <a:spcPts val="0"/>
              </a:spcBef>
              <a:spcAft>
                <a:spcPts val="0"/>
              </a:spcAft>
              <a:buClr>
                <a:schemeClr val="lt1"/>
              </a:buClr>
              <a:buSzPts val="2000"/>
              <a:buNone/>
            </a:pPr>
            <a:r>
              <a:rPr lang="en-US" dirty="0"/>
              <a:t>	10. INT-35-C</a:t>
            </a:r>
          </a:p>
          <a:p>
            <a:pPr marL="0" lvl="0" indent="0" algn="l" rtl="0">
              <a:lnSpc>
                <a:spcPct val="90000"/>
              </a:lnSpc>
              <a:spcBef>
                <a:spcPts val="0"/>
              </a:spcBef>
              <a:spcAft>
                <a:spcPts val="0"/>
              </a:spcAft>
              <a:buClr>
                <a:schemeClr val="lt1"/>
              </a:buClr>
              <a:buSzPts val="2000"/>
              <a:buNone/>
            </a:pPr>
            <a:r>
              <a:rPr lang="en-US" dirty="0"/>
              <a:t>	</a:t>
            </a:r>
          </a:p>
          <a:p>
            <a:pPr marL="0" lvl="0" indent="0" algn="l" rtl="0">
              <a:lnSpc>
                <a:spcPct val="90000"/>
              </a:lnSpc>
              <a:spcBef>
                <a:spcPts val="0"/>
              </a:spcBef>
              <a:spcAft>
                <a:spcPts val="0"/>
              </a:spcAft>
              <a:buClr>
                <a:schemeClr val="lt1"/>
              </a:buClr>
              <a:buSzPts val="2000"/>
              <a:buNone/>
            </a:pPr>
            <a:r>
              <a:rPr lang="en-US" dirty="0"/>
              <a:t>	</a:t>
            </a:r>
          </a:p>
          <a:p>
            <a:pPr marL="0" lvl="0" indent="0" algn="l" rtl="0">
              <a:lnSpc>
                <a:spcPct val="90000"/>
              </a:lnSpc>
              <a:spcBef>
                <a:spcPts val="0"/>
              </a:spcBef>
              <a:spcAft>
                <a:spcPts val="0"/>
              </a:spcAft>
              <a:buClr>
                <a:schemeClr val="lt1"/>
              </a:buClr>
              <a:buSzPts val="2000"/>
              <a:buNone/>
            </a:pPr>
            <a:r>
              <a:rPr lang="en-US" dirty="0"/>
              <a:t>	</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cxnSp>
        <p:nvCxnSpPr>
          <p:cNvPr id="3" name="Straight Arrow Connector 2">
            <a:extLst>
              <a:ext uri="{FF2B5EF4-FFF2-40B4-BE49-F238E27FC236}">
                <a16:creationId xmlns:a16="http://schemas.microsoft.com/office/drawing/2014/main" id="{10205EE0-1234-F014-86AF-6956129D7292}"/>
              </a:ext>
            </a:extLst>
          </p:cNvPr>
          <p:cNvCxnSpPr/>
          <p:nvPr/>
        </p:nvCxnSpPr>
        <p:spPr>
          <a:xfrm>
            <a:off x="1222744" y="2721935"/>
            <a:ext cx="0" cy="238169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8D651C3-A3D7-F69D-A45C-F47F71032401}"/>
              </a:ext>
            </a:extLst>
          </p:cNvPr>
          <p:cNvSpPr txBox="1"/>
          <p:nvPr/>
        </p:nvSpPr>
        <p:spPr>
          <a:xfrm>
            <a:off x="545805" y="2661733"/>
            <a:ext cx="754909" cy="307777"/>
          </a:xfrm>
          <a:prstGeom prst="rect">
            <a:avLst/>
          </a:prstGeom>
          <a:noFill/>
        </p:spPr>
        <p:txBody>
          <a:bodyPr wrap="square" rtlCol="0">
            <a:spAutoFit/>
          </a:bodyPr>
          <a:lstStyle/>
          <a:p>
            <a:r>
              <a:rPr lang="en-US" dirty="0">
                <a:solidFill>
                  <a:schemeClr val="bg1"/>
                </a:solidFill>
              </a:rPr>
              <a:t>Most</a:t>
            </a:r>
          </a:p>
        </p:txBody>
      </p:sp>
      <p:sp>
        <p:nvSpPr>
          <p:cNvPr id="5" name="TextBox 4">
            <a:extLst>
              <a:ext uri="{FF2B5EF4-FFF2-40B4-BE49-F238E27FC236}">
                <a16:creationId xmlns:a16="http://schemas.microsoft.com/office/drawing/2014/main" id="{F86485E4-FC22-C326-222A-D658C8FCFA16}"/>
              </a:ext>
            </a:extLst>
          </p:cNvPr>
          <p:cNvSpPr txBox="1"/>
          <p:nvPr/>
        </p:nvSpPr>
        <p:spPr>
          <a:xfrm>
            <a:off x="545805" y="4856053"/>
            <a:ext cx="754909" cy="307777"/>
          </a:xfrm>
          <a:prstGeom prst="rect">
            <a:avLst/>
          </a:prstGeom>
          <a:noFill/>
        </p:spPr>
        <p:txBody>
          <a:bodyPr wrap="square" rtlCol="0">
            <a:spAutoFit/>
          </a:bodyPr>
          <a:lstStyle/>
          <a:p>
            <a:r>
              <a:rPr lang="en-US" dirty="0">
                <a:solidFill>
                  <a:schemeClr val="bg1"/>
                </a:solidFill>
              </a:rPr>
              <a:t>Least</a:t>
            </a:r>
          </a:p>
        </p:txBody>
      </p:sp>
      <p:sp>
        <p:nvSpPr>
          <p:cNvPr id="7" name="Google Shape;175;p6">
            <a:extLst>
              <a:ext uri="{FF2B5EF4-FFF2-40B4-BE49-F238E27FC236}">
                <a16:creationId xmlns:a16="http://schemas.microsoft.com/office/drawing/2014/main" id="{79EF9683-936D-D5F8-8A9C-A72428C196F1}"/>
              </a:ext>
            </a:extLst>
          </p:cNvPr>
          <p:cNvSpPr txBox="1">
            <a:spLocks/>
          </p:cNvSpPr>
          <p:nvPr/>
        </p:nvSpPr>
        <p:spPr>
          <a:xfrm>
            <a:off x="5966637" y="2422452"/>
            <a:ext cx="5140842"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342900">
              <a:spcBef>
                <a:spcPts val="0"/>
              </a:spcBef>
              <a:buSzPts val="2000"/>
              <a:buFontTx/>
              <a:buChar char="-"/>
            </a:pPr>
            <a:r>
              <a:rPr lang="en-US" dirty="0"/>
              <a:t>Its important to review the previous charts and then know which coding standards should be fixed first and is highest priority.</a:t>
            </a:r>
          </a:p>
          <a:p>
            <a:pPr marL="342900">
              <a:spcBef>
                <a:spcPts val="0"/>
              </a:spcBef>
              <a:buSzPts val="2000"/>
              <a:buFontTx/>
              <a:buChar char="-"/>
            </a:pPr>
            <a:r>
              <a:rPr lang="en-US" dirty="0"/>
              <a:t>We can see some have similar number which shows they are equally important as they fall into similar categories.</a:t>
            </a:r>
          </a:p>
          <a:p>
            <a:pPr marL="342900">
              <a:spcBef>
                <a:spcPts val="0"/>
              </a:spcBef>
              <a:buSzPts val="2000"/>
              <a:buFontTx/>
              <a:buChar char="-"/>
            </a:pPr>
            <a:r>
              <a:rPr lang="en-US" dirty="0"/>
              <a:t>The company should find current attacker motives when deciding which vulnerability to fix first </a:t>
            </a:r>
          </a:p>
          <a:p>
            <a:pPr marL="0" indent="0">
              <a:spcBef>
                <a:spcPts val="0"/>
              </a:spcBef>
              <a:buSzPts val="2000"/>
              <a:buFont typeface="Arial"/>
              <a:buNone/>
            </a:pPr>
            <a:r>
              <a:rPr lang="en-US" dirty="0"/>
              <a:t>	</a:t>
            </a:r>
          </a:p>
          <a:p>
            <a:pPr marL="0" indent="0">
              <a:spcBef>
                <a:spcPts val="0"/>
              </a:spcBef>
              <a:buSzPts val="2000"/>
              <a:buFont typeface="Arial"/>
              <a:buNone/>
            </a:pPr>
            <a:r>
              <a:rPr lang="en-US" dirty="0"/>
              <a:t>	</a:t>
            </a:r>
          </a:p>
        </p:txBody>
      </p:sp>
      <p:pic>
        <p:nvPicPr>
          <p:cNvPr id="6" name="Audio 5">
            <a:hlinkClick r:id="" action="ppaction://media"/>
            <a:extLst>
              <a:ext uri="{FF2B5EF4-FFF2-40B4-BE49-F238E27FC236}">
                <a16:creationId xmlns:a16="http://schemas.microsoft.com/office/drawing/2014/main" id="{E76F1E3B-4D91-90D1-72DE-F47E7EB7566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087"/>
    </mc:Choice>
    <mc:Fallback>
      <p:transition spd="slow" advTm="48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b="1" dirty="0"/>
              <a:t>Encryption In Flight </a:t>
            </a:r>
            <a:r>
              <a:rPr lang="en-US" sz="2000" dirty="0"/>
              <a:t>- Affects information that is being sent between two point; should use 128-bit AES key for encryption from the location and then the same key for decryption at the end location; Important to use VNP’s; Prevents the information from being copied/captures/ and intercepted</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b="1" dirty="0"/>
              <a:t>Encryption at Rest </a:t>
            </a:r>
            <a:r>
              <a:rPr lang="en-US" sz="2000" dirty="0"/>
              <a:t>- Affects physical devices such as hard drives, </a:t>
            </a:r>
            <a:r>
              <a:rPr lang="en-US" sz="2000" dirty="0" err="1"/>
              <a:t>usb</a:t>
            </a:r>
            <a:r>
              <a:rPr lang="en-US" sz="2000" dirty="0"/>
              <a:t>, etc.; Uses encryption keys to decrypt and encrypt information; Four encryption types fall into this which include Application Level, Database encryption, File System, And full disk.</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b="1" dirty="0"/>
              <a:t>Encryption in Use </a:t>
            </a:r>
            <a:r>
              <a:rPr lang="en-US" sz="2000" dirty="0"/>
              <a:t>– Affects information that is actively being used or processed; Most vulnerable Encryption type out of the three; Two main types fall into this which includes partially homomorphic and fully homomorphic; There are a few complications that may arise to using one over the other and should be picked based on the project and its goals</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564BB51-F14A-B6D9-09FD-13804D0A98A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7420"/>
    </mc:Choice>
    <mc:Fallback>
      <p:transition spd="slow" advTm="157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400"/>
              <a:buChar char="•"/>
            </a:pPr>
            <a:r>
              <a:rPr lang="en-US" sz="2400" dirty="0"/>
              <a:t>Authentication - Tasked with identifying users; Identifying the user includes use of proper credentials and verify through a database; there are three main authentication types used which include secret information(usernames, passwords), Physical items(id Cards), and personal physical identification(eye/fingerprint scans).</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 Tasked with assigning level of access to authorized users; Default Deny should be used; Level of access is stored in the database and is given with an admin account;  </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 Tasked with measuring the usage of system resources, track login/logout times, data sent/received, IP addresses, URL tracking, and much more; Account permissions/usage audits are also done to ensure only proper access and usage occurs.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A0D0211-6F56-A669-4ADF-A09D9DFB05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8857"/>
    </mc:Choice>
    <mc:Fallback>
      <p:transition spd="slow" advTm="108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#1</a:t>
            </a:r>
            <a:endParaRPr dirty="0"/>
          </a:p>
        </p:txBody>
      </p:sp>
      <p:sp>
        <p:nvSpPr>
          <p:cNvPr id="196" name="Google Shape;196;g9504e29505_0_0"/>
          <p:cNvSpPr txBox="1">
            <a:spLocks noGrp="1"/>
          </p:cNvSpPr>
          <p:nvPr>
            <p:ph type="body" idx="1"/>
          </p:nvPr>
        </p:nvSpPr>
        <p:spPr>
          <a:xfrm>
            <a:off x="985260" y="764373"/>
            <a:ext cx="5410200" cy="261436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000" dirty="0"/>
              <a:t>-In this test the program was supposed to test for the collection to stay at 0 if a negative number was called </a:t>
            </a:r>
          </a:p>
          <a:p>
            <a:pPr marL="0" lvl="0" indent="0" algn="l" rtl="0">
              <a:lnSpc>
                <a:spcPct val="90000"/>
              </a:lnSpc>
              <a:spcBef>
                <a:spcPts val="1000"/>
              </a:spcBef>
              <a:spcAft>
                <a:spcPts val="0"/>
              </a:spcAft>
              <a:buSzPts val="1800"/>
              <a:buNone/>
            </a:pPr>
            <a:r>
              <a:rPr lang="en-US" sz="2000" dirty="0"/>
              <a:t>-We can see from the result the test failed</a:t>
            </a:r>
          </a:p>
          <a:p>
            <a:pPr marL="0" lvl="0" indent="0" algn="l" rtl="0">
              <a:lnSpc>
                <a:spcPct val="90000"/>
              </a:lnSpc>
              <a:spcBef>
                <a:spcPts val="1000"/>
              </a:spcBef>
              <a:spcAft>
                <a:spcPts val="0"/>
              </a:spcAft>
              <a:buSzPts val="1800"/>
              <a:buNone/>
            </a:pPr>
            <a:r>
              <a:rPr lang="en-US" sz="2000" dirty="0"/>
              <a:t>-This is an example of how the system would process a test and output the information to the developers</a:t>
            </a:r>
            <a:endParaRPr sz="20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4A68F954-5ACC-5D28-113F-65A637ED40FE}"/>
              </a:ext>
            </a:extLst>
          </p:cNvPr>
          <p:cNvPicPr>
            <a:picLocks noChangeAspect="1"/>
          </p:cNvPicPr>
          <p:nvPr/>
        </p:nvPicPr>
        <p:blipFill>
          <a:blip r:embed="rId7"/>
          <a:stretch>
            <a:fillRect/>
          </a:stretch>
        </p:blipFill>
        <p:spPr>
          <a:xfrm>
            <a:off x="985260" y="3908898"/>
            <a:ext cx="6934556" cy="2825895"/>
          </a:xfrm>
          <a:prstGeom prst="rect">
            <a:avLst/>
          </a:prstGeom>
        </p:spPr>
      </p:pic>
      <p:pic>
        <p:nvPicPr>
          <p:cNvPr id="5" name="Picture 4">
            <a:extLst>
              <a:ext uri="{FF2B5EF4-FFF2-40B4-BE49-F238E27FC236}">
                <a16:creationId xmlns:a16="http://schemas.microsoft.com/office/drawing/2014/main" id="{EC2C4A90-951A-53FF-AC6F-2EA708BB7B0B}"/>
              </a:ext>
            </a:extLst>
          </p:cNvPr>
          <p:cNvPicPr>
            <a:picLocks noChangeAspect="1"/>
          </p:cNvPicPr>
          <p:nvPr/>
        </p:nvPicPr>
        <p:blipFill>
          <a:blip r:embed="rId8"/>
          <a:stretch>
            <a:fillRect/>
          </a:stretch>
        </p:blipFill>
        <p:spPr>
          <a:xfrm>
            <a:off x="985260" y="3429000"/>
            <a:ext cx="8731699" cy="400071"/>
          </a:xfrm>
          <a:prstGeom prst="rect">
            <a:avLst/>
          </a:prstGeom>
        </p:spPr>
      </p:pic>
      <p:pic>
        <p:nvPicPr>
          <p:cNvPr id="4" name="Audio 3">
            <a:hlinkClick r:id="" action="ppaction://media"/>
            <a:extLst>
              <a:ext uri="{FF2B5EF4-FFF2-40B4-BE49-F238E27FC236}">
                <a16:creationId xmlns:a16="http://schemas.microsoft.com/office/drawing/2014/main" id="{B78900F0-20B9-9B7E-9072-5FB9BE6EE258}"/>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255"/>
    </mc:Choice>
    <mc:Fallback>
      <p:transition spd="slow" advTm="62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#2</a:t>
            </a:r>
            <a:endParaRPr dirty="0"/>
          </a:p>
        </p:txBody>
      </p:sp>
      <p:sp>
        <p:nvSpPr>
          <p:cNvPr id="196" name="Google Shape;196;g9504e29505_0_0"/>
          <p:cNvSpPr txBox="1">
            <a:spLocks noGrp="1"/>
          </p:cNvSpPr>
          <p:nvPr>
            <p:ph type="body" idx="1"/>
          </p:nvPr>
        </p:nvSpPr>
        <p:spPr>
          <a:xfrm>
            <a:off x="6437363" y="2149011"/>
            <a:ext cx="54102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-In this test the program checks to see the collection is empty when created</a:t>
            </a:r>
          </a:p>
          <a:p>
            <a:pPr marL="0" lvl="0" indent="0" algn="l" rtl="0">
              <a:lnSpc>
                <a:spcPct val="90000"/>
              </a:lnSpc>
              <a:spcBef>
                <a:spcPts val="1000"/>
              </a:spcBef>
              <a:spcAft>
                <a:spcPts val="0"/>
              </a:spcAft>
              <a:buSzPts val="1800"/>
              <a:buNone/>
            </a:pPr>
            <a:r>
              <a:rPr lang="en-US" dirty="0"/>
              <a:t>-Then the test is run and shows it is run and that the program worked and programmed</a:t>
            </a:r>
          </a:p>
          <a:p>
            <a:pPr marL="0" lvl="0" indent="0" algn="l" rtl="0">
              <a:lnSpc>
                <a:spcPct val="90000"/>
              </a:lnSpc>
              <a:spcBef>
                <a:spcPts val="1000"/>
              </a:spcBef>
              <a:spcAft>
                <a:spcPts val="0"/>
              </a:spcAft>
              <a:buSzPts val="1800"/>
              <a:buNone/>
            </a:pPr>
            <a:r>
              <a:rPr lang="en-US" dirty="0"/>
              <a:t>-This will help programmers check to make sure list of item start empty for users which reduces chance for errors and confusion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DEC65563-3359-48C7-AF0C-C62407B3EF94}"/>
              </a:ext>
            </a:extLst>
          </p:cNvPr>
          <p:cNvPicPr>
            <a:picLocks noChangeAspect="1"/>
          </p:cNvPicPr>
          <p:nvPr/>
        </p:nvPicPr>
        <p:blipFill>
          <a:blip r:embed="rId7"/>
          <a:stretch>
            <a:fillRect/>
          </a:stretch>
        </p:blipFill>
        <p:spPr>
          <a:xfrm>
            <a:off x="927456" y="2149011"/>
            <a:ext cx="4591286" cy="1778091"/>
          </a:xfrm>
          <a:prstGeom prst="rect">
            <a:avLst/>
          </a:prstGeom>
        </p:spPr>
      </p:pic>
      <p:pic>
        <p:nvPicPr>
          <p:cNvPr id="5" name="Picture 4">
            <a:extLst>
              <a:ext uri="{FF2B5EF4-FFF2-40B4-BE49-F238E27FC236}">
                <a16:creationId xmlns:a16="http://schemas.microsoft.com/office/drawing/2014/main" id="{456ADCB6-51EF-EDDD-0137-D92ABC6EFBBE}"/>
              </a:ext>
            </a:extLst>
          </p:cNvPr>
          <p:cNvPicPr>
            <a:picLocks noChangeAspect="1"/>
          </p:cNvPicPr>
          <p:nvPr/>
        </p:nvPicPr>
        <p:blipFill>
          <a:blip r:embed="rId8"/>
          <a:stretch>
            <a:fillRect/>
          </a:stretch>
        </p:blipFill>
        <p:spPr>
          <a:xfrm>
            <a:off x="344437" y="4064289"/>
            <a:ext cx="5874052" cy="406421"/>
          </a:xfrm>
          <a:prstGeom prst="rect">
            <a:avLst/>
          </a:prstGeom>
        </p:spPr>
      </p:pic>
      <p:pic>
        <p:nvPicPr>
          <p:cNvPr id="4" name="Audio 3">
            <a:hlinkClick r:id="" action="ppaction://media"/>
            <a:extLst>
              <a:ext uri="{FF2B5EF4-FFF2-40B4-BE49-F238E27FC236}">
                <a16:creationId xmlns:a16="http://schemas.microsoft.com/office/drawing/2014/main" id="{5A98AE7F-DDAF-7E36-978A-B3CC3BDCE5A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168529902"/>
      </p:ext>
    </p:extLst>
  </p:cSld>
  <p:clrMapOvr>
    <a:masterClrMapping/>
  </p:clrMapOvr>
  <mc:AlternateContent xmlns:mc="http://schemas.openxmlformats.org/markup-compatibility/2006">
    <mc:Choice xmlns:p14="http://schemas.microsoft.com/office/powerpoint/2010/main" Requires="p14">
      <p:transition spd="slow" p14:dur="2000" advTm="32236"/>
    </mc:Choice>
    <mc:Fallback>
      <p:transition spd="slow" advTm="32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3283</TotalTime>
  <Words>1587</Words>
  <Application>Microsoft Office PowerPoint</Application>
  <PresentationFormat>Widescreen</PresentationFormat>
  <Paragraphs>149</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Times New Roman</vt:lpstr>
      <vt:lpstr>Century Gothic</vt:lpstr>
      <vt:lpstr>Arial</vt:lpstr>
      <vt:lpstr>Vapor Trail</vt:lpstr>
      <vt:lpstr>Green Pace</vt:lpstr>
      <vt:lpstr>OVERVIEW: DEFENSE IN DEPTH</vt:lpstr>
      <vt:lpstr>10 PRINCIPLES</vt:lpstr>
      <vt:lpstr>THREATS MATRIX</vt:lpstr>
      <vt:lpstr>CODING STANDARDS</vt:lpstr>
      <vt:lpstr>ENCRYPTION POLICIES</vt:lpstr>
      <vt:lpstr>TRIPLE-A POLICIES</vt:lpstr>
      <vt:lpstr>Unit Testing #1</vt:lpstr>
      <vt:lpstr>Unit Testing #2</vt:lpstr>
      <vt:lpstr>Unit Testing #3</vt:lpstr>
      <vt:lpstr>Unit Testing #4</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Andre Burton</cp:lastModifiedBy>
  <cp:revision>28</cp:revision>
  <dcterms:created xsi:type="dcterms:W3CDTF">2020-08-19T17:59:24Z</dcterms:created>
  <dcterms:modified xsi:type="dcterms:W3CDTF">2024-04-18T20:38:50Z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